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784" r:id="rId1"/>
  </p:sldMasterIdLst>
  <p:notesMasterIdLst>
    <p:notesMasterId r:id="rId39"/>
  </p:notesMasterIdLst>
  <p:sldIdLst>
    <p:sldId id="256" r:id="rId2"/>
    <p:sldId id="292" r:id="rId3"/>
    <p:sldId id="293" r:id="rId4"/>
    <p:sldId id="294" r:id="rId5"/>
    <p:sldId id="257" r:id="rId6"/>
    <p:sldId id="258" r:id="rId7"/>
    <p:sldId id="259" r:id="rId8"/>
    <p:sldId id="260" r:id="rId9"/>
    <p:sldId id="261" r:id="rId10"/>
    <p:sldId id="262" r:id="rId11"/>
    <p:sldId id="263" r:id="rId12"/>
    <p:sldId id="264" r:id="rId13"/>
    <p:sldId id="288" r:id="rId14"/>
    <p:sldId id="287" r:id="rId15"/>
    <p:sldId id="289" r:id="rId16"/>
    <p:sldId id="285" r:id="rId17"/>
    <p:sldId id="265" r:id="rId18"/>
    <p:sldId id="266" r:id="rId19"/>
    <p:sldId id="267" r:id="rId20"/>
    <p:sldId id="268" r:id="rId21"/>
    <p:sldId id="275" r:id="rId22"/>
    <p:sldId id="276" r:id="rId23"/>
    <p:sldId id="277" r:id="rId24"/>
    <p:sldId id="269" r:id="rId25"/>
    <p:sldId id="270" r:id="rId26"/>
    <p:sldId id="271" r:id="rId27"/>
    <p:sldId id="272" r:id="rId28"/>
    <p:sldId id="273" r:id="rId29"/>
    <p:sldId id="286" r:id="rId30"/>
    <p:sldId id="282" r:id="rId31"/>
    <p:sldId id="283" r:id="rId32"/>
    <p:sldId id="284" r:id="rId33"/>
    <p:sldId id="291" r:id="rId34"/>
    <p:sldId id="290" r:id="rId35"/>
    <p:sldId id="278" r:id="rId36"/>
    <p:sldId id="279" r:id="rId37"/>
    <p:sldId id="295"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Oswald" panose="00000500000000000000" pitchFamily="2" charset="0"/>
      <p:regular r:id="rId44"/>
      <p:bold r:id="rId45"/>
    </p:embeddedFont>
    <p:embeddedFont>
      <p:font typeface="Wingdings 3" panose="05040102010807070707" pitchFamily="18" charset="2"/>
      <p:regular r:id="rId4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6"/>
    <p:restoredTop sz="94661"/>
  </p:normalViewPr>
  <p:slideViewPr>
    <p:cSldViewPr snapToGrid="0">
      <p:cViewPr varScale="1">
        <p:scale>
          <a:sx n="142" d="100"/>
          <a:sy n="142" d="100"/>
        </p:scale>
        <p:origin x="576"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A20D1486-044A-4ABC-9E5D-7B3F3B39D916}">
      <dgm:prSet/>
      <dgm:spPr/>
      <dgm:t>
        <a:bodyPr/>
        <a:lstStyle/>
        <a:p>
          <a:r>
            <a:rPr lang="en-US" b="0" i="0"/>
            <a:t>Attach LEDs and Resistors (SMD Components)</a:t>
          </a:r>
          <a:endParaRPr lang="en-US"/>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a:t>Attach the USB-C and JST connectors to the main board. These are connected by ribbon cables and are supported by the outer case itself.</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a:t>Solder the larger chips directly to the main PCB. This keeps the main unit as thin as possible. To allow for optimal alignment, the microcontroller And SDP chip should be elevated with pin headers.</a:t>
          </a:r>
          <a:endParaRPr lang="en-US"/>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Add a power switch in between the battery and the charging port. When done, connect the battery and insert everything into the main case.</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3F8F1E3-C104-48B3-BD63-83778560F21C}" type="pres">
      <dgm:prSet presAssocID="{8046CED2-4B93-4D06-BC7B-4CED9C74B389}" presName="outerComposite" presStyleCnt="0">
        <dgm:presLayoutVars>
          <dgm:chMax val="5"/>
          <dgm:dir/>
          <dgm:resizeHandles val="exact"/>
        </dgm:presLayoutVars>
      </dgm:prSet>
      <dgm:spPr/>
    </dgm:pt>
    <dgm:pt modelId="{36780509-DF3B-4316-8316-838264F15B56}" type="pres">
      <dgm:prSet presAssocID="{8046CED2-4B93-4D06-BC7B-4CED9C74B389}" presName="dummyMaxCanvas" presStyleCnt="0">
        <dgm:presLayoutVars/>
      </dgm:prSet>
      <dgm:spPr/>
    </dgm:pt>
    <dgm:pt modelId="{D7B743D4-116F-4606-9746-35905894C429}" type="pres">
      <dgm:prSet presAssocID="{8046CED2-4B93-4D06-BC7B-4CED9C74B389}" presName="FourNodes_1" presStyleLbl="node1" presStyleIdx="0" presStyleCnt="4">
        <dgm:presLayoutVars>
          <dgm:bulletEnabled val="1"/>
        </dgm:presLayoutVars>
      </dgm:prSet>
      <dgm:spPr/>
    </dgm:pt>
    <dgm:pt modelId="{4FF3ED67-B533-49FB-9A9A-1E61269178C8}" type="pres">
      <dgm:prSet presAssocID="{8046CED2-4B93-4D06-BC7B-4CED9C74B389}" presName="FourNodes_2" presStyleLbl="node1" presStyleIdx="1" presStyleCnt="4">
        <dgm:presLayoutVars>
          <dgm:bulletEnabled val="1"/>
        </dgm:presLayoutVars>
      </dgm:prSet>
      <dgm:spPr/>
    </dgm:pt>
    <dgm:pt modelId="{7585E669-1247-4AA1-A9E5-62AB1601587B}" type="pres">
      <dgm:prSet presAssocID="{8046CED2-4B93-4D06-BC7B-4CED9C74B389}" presName="FourNodes_3" presStyleLbl="node1" presStyleIdx="2" presStyleCnt="4">
        <dgm:presLayoutVars>
          <dgm:bulletEnabled val="1"/>
        </dgm:presLayoutVars>
      </dgm:prSet>
      <dgm:spPr/>
    </dgm:pt>
    <dgm:pt modelId="{E95BEBD3-A9F9-4389-8A77-3E21D874E4F2}" type="pres">
      <dgm:prSet presAssocID="{8046CED2-4B93-4D06-BC7B-4CED9C74B389}" presName="FourNodes_4" presStyleLbl="node1" presStyleIdx="3" presStyleCnt="4">
        <dgm:presLayoutVars>
          <dgm:bulletEnabled val="1"/>
        </dgm:presLayoutVars>
      </dgm:prSet>
      <dgm:spPr/>
    </dgm:pt>
    <dgm:pt modelId="{4FA64872-BBB7-41DD-9619-4488C298807E}" type="pres">
      <dgm:prSet presAssocID="{8046CED2-4B93-4D06-BC7B-4CED9C74B389}" presName="FourConn_1-2" presStyleLbl="fgAccFollowNode1" presStyleIdx="0" presStyleCnt="3">
        <dgm:presLayoutVars>
          <dgm:bulletEnabled val="1"/>
        </dgm:presLayoutVars>
      </dgm:prSet>
      <dgm:spPr/>
    </dgm:pt>
    <dgm:pt modelId="{1303CE2F-AEDE-40E8-A6FA-7757DF891C25}" type="pres">
      <dgm:prSet presAssocID="{8046CED2-4B93-4D06-BC7B-4CED9C74B389}" presName="FourConn_2-3" presStyleLbl="fgAccFollowNode1" presStyleIdx="1" presStyleCnt="3">
        <dgm:presLayoutVars>
          <dgm:bulletEnabled val="1"/>
        </dgm:presLayoutVars>
      </dgm:prSet>
      <dgm:spPr/>
    </dgm:pt>
    <dgm:pt modelId="{C50D52CC-9584-4566-AD2B-97EB2BC863F0}" type="pres">
      <dgm:prSet presAssocID="{8046CED2-4B93-4D06-BC7B-4CED9C74B389}" presName="FourConn_3-4" presStyleLbl="fgAccFollowNode1" presStyleIdx="2" presStyleCnt="3">
        <dgm:presLayoutVars>
          <dgm:bulletEnabled val="1"/>
        </dgm:presLayoutVars>
      </dgm:prSet>
      <dgm:spPr/>
    </dgm:pt>
    <dgm:pt modelId="{FC8F2906-BF4B-4463-86FF-9D9F1DACEBDC}" type="pres">
      <dgm:prSet presAssocID="{8046CED2-4B93-4D06-BC7B-4CED9C74B389}" presName="FourNodes_1_text" presStyleLbl="node1" presStyleIdx="3" presStyleCnt="4">
        <dgm:presLayoutVars>
          <dgm:bulletEnabled val="1"/>
        </dgm:presLayoutVars>
      </dgm:prSet>
      <dgm:spPr/>
    </dgm:pt>
    <dgm:pt modelId="{BD747782-EEEB-46E8-A2A2-F890253B04DF}" type="pres">
      <dgm:prSet presAssocID="{8046CED2-4B93-4D06-BC7B-4CED9C74B389}" presName="FourNodes_2_text" presStyleLbl="node1" presStyleIdx="3" presStyleCnt="4">
        <dgm:presLayoutVars>
          <dgm:bulletEnabled val="1"/>
        </dgm:presLayoutVars>
      </dgm:prSet>
      <dgm:spPr/>
    </dgm:pt>
    <dgm:pt modelId="{3315034C-FADF-447B-BEF1-F70A7A92A47A}" type="pres">
      <dgm:prSet presAssocID="{8046CED2-4B93-4D06-BC7B-4CED9C74B389}" presName="FourNodes_3_text" presStyleLbl="node1" presStyleIdx="3" presStyleCnt="4">
        <dgm:presLayoutVars>
          <dgm:bulletEnabled val="1"/>
        </dgm:presLayoutVars>
      </dgm:prSet>
      <dgm:spPr/>
    </dgm:pt>
    <dgm:pt modelId="{B574E62B-8EDC-490E-86EF-98A0C42502E9}" type="pres">
      <dgm:prSet presAssocID="{8046CED2-4B93-4D06-BC7B-4CED9C74B389}" presName="FourNodes_4_text" presStyleLbl="node1" presStyleIdx="3" presStyleCnt="4">
        <dgm:presLayoutVars>
          <dgm:bulletEnabled val="1"/>
        </dgm:presLayoutVars>
      </dgm:prSet>
      <dgm:spPr/>
    </dgm:pt>
  </dgm:ptLst>
  <dgm:cxnLst>
    <dgm:cxn modelId="{68C46001-3D0F-4F37-966D-1C784B3AFCCC}" type="presOf" srcId="{A368889E-8C78-48F6-A89B-A812355ED37D}" destId="{4FA64872-BBB7-41DD-9619-4488C298807E}" srcOrd="0" destOrd="0" presId="urn:microsoft.com/office/officeart/2005/8/layout/vProcess5"/>
    <dgm:cxn modelId="{FB03D00D-2759-4820-8641-99659BDC0689}" srcId="{8046CED2-4B93-4D06-BC7B-4CED9C74B389}" destId="{CF316C1D-60A2-45A4-ABE0-3D3C75D81C48}" srcOrd="2" destOrd="0" parTransId="{1899151F-59F0-442E-819F-AD0D8A303790}" sibTransId="{F1B2DB2D-B18E-476C-83DC-82A90FFB5205}"/>
    <dgm:cxn modelId="{B2006E3C-10F8-4929-8983-CF1459AF2A2C}" type="presOf" srcId="{CF316C1D-60A2-45A4-ABE0-3D3C75D81C48}" destId="{7585E669-1247-4AA1-A9E5-62AB1601587B}"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D7E92F68-DC42-4152-9283-BD75C0B44D75}" type="presOf" srcId="{A826232C-896C-453F-A94E-EA6C1A57C706}" destId="{BD747782-EEEB-46E8-A2A2-F890253B04DF}" srcOrd="1" destOrd="0" presId="urn:microsoft.com/office/officeart/2005/8/layout/vProcess5"/>
    <dgm:cxn modelId="{26D5356F-2498-4B1B-8FAF-8C745DEBE31A}" type="presOf" srcId="{E9E95A60-7AAD-499D-B271-0300022F72D4}" destId="{1303CE2F-AEDE-40E8-A6FA-7757DF891C25}" srcOrd="0" destOrd="0" presId="urn:microsoft.com/office/officeart/2005/8/layout/vProcess5"/>
    <dgm:cxn modelId="{F1DDBF50-7D4A-45D5-8F37-F474B4D075AE}" type="presOf" srcId="{47ED2933-789B-40BB-88C0-FBB0F08EB365}" destId="{B574E62B-8EDC-490E-86EF-98A0C42502E9}" srcOrd="1" destOrd="0" presId="urn:microsoft.com/office/officeart/2005/8/layout/vProcess5"/>
    <dgm:cxn modelId="{C38AE455-F933-485B-B18A-66025DD330D2}" type="presOf" srcId="{A20D1486-044A-4ABC-9E5D-7B3F3B39D916}" destId="{D7B743D4-116F-4606-9746-35905894C429}" srcOrd="0" destOrd="0" presId="urn:microsoft.com/office/officeart/2005/8/layout/vProcess5"/>
    <dgm:cxn modelId="{B1FB6582-975B-40B2-9ED0-DBEEFEE95198}" type="presOf" srcId="{8046CED2-4B93-4D06-BC7B-4CED9C74B389}" destId="{13F8F1E3-C104-48B3-BD63-83778560F21C}" srcOrd="0" destOrd="0" presId="urn:microsoft.com/office/officeart/2005/8/layout/vProcess5"/>
    <dgm:cxn modelId="{23E0629C-BEE7-4AA9-89D9-8C246C248A81}" type="presOf" srcId="{A20D1486-044A-4ABC-9E5D-7B3F3B39D916}" destId="{FC8F2906-BF4B-4463-86FF-9D9F1DACEBDC}" srcOrd="1" destOrd="0" presId="urn:microsoft.com/office/officeart/2005/8/layout/vProcess5"/>
    <dgm:cxn modelId="{E8D5F4A2-BEF3-4DAF-93C5-358D14699784}" type="presOf" srcId="{A826232C-896C-453F-A94E-EA6C1A57C706}" destId="{4FF3ED67-B533-49FB-9A9A-1E61269178C8}" srcOrd="0" destOrd="0" presId="urn:microsoft.com/office/officeart/2005/8/layout/vProcess5"/>
    <dgm:cxn modelId="{BD0FE8AB-B488-46E3-B6C0-C141705794BA}" type="presOf" srcId="{F1B2DB2D-B18E-476C-83DC-82A90FFB5205}" destId="{C50D52CC-9584-4566-AD2B-97EB2BC863F0}"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614812C8-50E3-4B84-B502-0F23BEEE37FB}" type="presOf" srcId="{47ED2933-789B-40BB-88C0-FBB0F08EB365}" destId="{E95BEBD3-A9F9-4389-8A77-3E21D874E4F2}" srcOrd="0" destOrd="0" presId="urn:microsoft.com/office/officeart/2005/8/layout/vProcess5"/>
    <dgm:cxn modelId="{C6329FCA-D774-45A6-B824-E24393B0DEF9}" type="presOf" srcId="{CF316C1D-60A2-45A4-ABE0-3D3C75D81C48}" destId="{3315034C-FADF-447B-BEF1-F70A7A92A47A}" srcOrd="1" destOrd="0" presId="urn:microsoft.com/office/officeart/2005/8/layout/vProcess5"/>
    <dgm:cxn modelId="{F86676D1-5A52-4D0F-9681-BFF2B87146EF}" srcId="{8046CED2-4B93-4D06-BC7B-4CED9C74B389}" destId="{A20D1486-044A-4ABC-9E5D-7B3F3B39D916}" srcOrd="0" destOrd="0" parTransId="{AE180CC0-10B2-48E8-9575-5A8278D6BE5E}" sibTransId="{A368889E-8C78-48F6-A89B-A812355ED37D}"/>
    <dgm:cxn modelId="{10353883-3E66-4774-8F57-8928DE5707FA}" type="presParOf" srcId="{13F8F1E3-C104-48B3-BD63-83778560F21C}" destId="{36780509-DF3B-4316-8316-838264F15B56}" srcOrd="0" destOrd="0" presId="urn:microsoft.com/office/officeart/2005/8/layout/vProcess5"/>
    <dgm:cxn modelId="{305502E1-C06F-489B-BA1E-F03469C8A4BC}" type="presParOf" srcId="{13F8F1E3-C104-48B3-BD63-83778560F21C}" destId="{D7B743D4-116F-4606-9746-35905894C429}" srcOrd="1" destOrd="0" presId="urn:microsoft.com/office/officeart/2005/8/layout/vProcess5"/>
    <dgm:cxn modelId="{1844FC1A-8DF7-4DF5-AD2C-FA471B9AD07F}" type="presParOf" srcId="{13F8F1E3-C104-48B3-BD63-83778560F21C}" destId="{4FF3ED67-B533-49FB-9A9A-1E61269178C8}" srcOrd="2" destOrd="0" presId="urn:microsoft.com/office/officeart/2005/8/layout/vProcess5"/>
    <dgm:cxn modelId="{A4398F74-9D68-4EEC-9D3F-8030FAA78679}" type="presParOf" srcId="{13F8F1E3-C104-48B3-BD63-83778560F21C}" destId="{7585E669-1247-4AA1-A9E5-62AB1601587B}" srcOrd="3" destOrd="0" presId="urn:microsoft.com/office/officeart/2005/8/layout/vProcess5"/>
    <dgm:cxn modelId="{5FE051A6-983B-4CB4-8068-D4C3817D28EF}" type="presParOf" srcId="{13F8F1E3-C104-48B3-BD63-83778560F21C}" destId="{E95BEBD3-A9F9-4389-8A77-3E21D874E4F2}" srcOrd="4" destOrd="0" presId="urn:microsoft.com/office/officeart/2005/8/layout/vProcess5"/>
    <dgm:cxn modelId="{B67C2A87-C3F9-43AD-A7BB-9B0379C405C6}" type="presParOf" srcId="{13F8F1E3-C104-48B3-BD63-83778560F21C}" destId="{4FA64872-BBB7-41DD-9619-4488C298807E}" srcOrd="5" destOrd="0" presId="urn:microsoft.com/office/officeart/2005/8/layout/vProcess5"/>
    <dgm:cxn modelId="{33DE931C-4A5D-4271-951D-6B5F60B46BD6}" type="presParOf" srcId="{13F8F1E3-C104-48B3-BD63-83778560F21C}" destId="{1303CE2F-AEDE-40E8-A6FA-7757DF891C25}" srcOrd="6" destOrd="0" presId="urn:microsoft.com/office/officeart/2005/8/layout/vProcess5"/>
    <dgm:cxn modelId="{A54EC4D9-185A-48CB-8F76-894892D23701}" type="presParOf" srcId="{13F8F1E3-C104-48B3-BD63-83778560F21C}" destId="{C50D52CC-9584-4566-AD2B-97EB2BC863F0}" srcOrd="7" destOrd="0" presId="urn:microsoft.com/office/officeart/2005/8/layout/vProcess5"/>
    <dgm:cxn modelId="{2C0BC23D-A0F0-4429-BFB7-5716E2C1F983}" type="presParOf" srcId="{13F8F1E3-C104-48B3-BD63-83778560F21C}" destId="{FC8F2906-BF4B-4463-86FF-9D9F1DACEBDC}" srcOrd="8" destOrd="0" presId="urn:microsoft.com/office/officeart/2005/8/layout/vProcess5"/>
    <dgm:cxn modelId="{E0A6B00A-6AD5-4435-BA02-1C1DFC69169C}" type="presParOf" srcId="{13F8F1E3-C104-48B3-BD63-83778560F21C}" destId="{BD747782-EEEB-46E8-A2A2-F890253B04DF}" srcOrd="9" destOrd="0" presId="urn:microsoft.com/office/officeart/2005/8/layout/vProcess5"/>
    <dgm:cxn modelId="{8DDC4EFF-EDF7-4726-80C0-F30615FDA76A}" type="presParOf" srcId="{13F8F1E3-C104-48B3-BD63-83778560F21C}" destId="{3315034C-FADF-447B-BEF1-F70A7A92A47A}" srcOrd="10" destOrd="0" presId="urn:microsoft.com/office/officeart/2005/8/layout/vProcess5"/>
    <dgm:cxn modelId="{0EAEF1B5-0CB3-4527-9237-0058A785F2D2}" type="presParOf" srcId="{13F8F1E3-C104-48B3-BD63-83778560F21C}" destId="{B574E62B-8EDC-490E-86EF-98A0C42502E9}"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2FA75A-AEEB-4A5C-8F4E-831C29221104}" type="doc">
      <dgm:prSet loTypeId="urn:microsoft.com/office/officeart/2018/2/layout/IconLabel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E8E59BBB-835A-4694-9F46-B1D7D9E45DEC}">
      <dgm:prSet/>
      <dgm:spPr/>
      <dgm:t>
        <a:bodyPr/>
        <a:lstStyle/>
        <a:p>
          <a:r>
            <a:rPr lang="en-US" b="0" i="0"/>
            <a:t>The main unit’s ESP-32 board the transmitting as well as the data collection.</a:t>
          </a:r>
          <a:endParaRPr lang="en-US"/>
        </a:p>
      </dgm:t>
    </dgm:pt>
    <dgm:pt modelId="{7B9F58BA-9BF5-4B19-8B2A-36F2CE98CAB0}" type="parTrans" cxnId="{E0EAB55B-25C7-4A4A-A064-17611FC3A94E}">
      <dgm:prSet/>
      <dgm:spPr/>
      <dgm:t>
        <a:bodyPr/>
        <a:lstStyle/>
        <a:p>
          <a:endParaRPr lang="en-US"/>
        </a:p>
      </dgm:t>
    </dgm:pt>
    <dgm:pt modelId="{F7454C3A-50A5-4E0C-BDC3-6F8B2B1AE13B}" type="sibTrans" cxnId="{E0EAB55B-25C7-4A4A-A064-17611FC3A94E}">
      <dgm:prSet/>
      <dgm:spPr/>
      <dgm:t>
        <a:bodyPr/>
        <a:lstStyle/>
        <a:p>
          <a:endParaRPr lang="en-US"/>
        </a:p>
      </dgm:t>
    </dgm:pt>
    <dgm:pt modelId="{92DA559A-56B3-45E3-BAF6-AB60189E0BC6}">
      <dgm:prSet/>
      <dgm:spPr/>
      <dgm:t>
        <a:bodyPr/>
        <a:lstStyle/>
        <a:p>
          <a:r>
            <a:rPr lang="en-US" b="0" i="0"/>
            <a:t>By utilizing the Arduino library “BluetoothSerial” the DEVKIT can transmit serial communications through a bluetooth connection. The device name is “Cyberinet V1.x” and currently requires no password to connect.</a:t>
          </a:r>
          <a:endParaRPr lang="en-US"/>
        </a:p>
      </dgm:t>
    </dgm:pt>
    <dgm:pt modelId="{4086D2C1-8578-4FD2-BB36-C4B64DE242A6}" type="parTrans" cxnId="{B4366FEF-8EE4-4B7E-98FE-8A67BDEB2BD8}">
      <dgm:prSet/>
      <dgm:spPr/>
      <dgm:t>
        <a:bodyPr/>
        <a:lstStyle/>
        <a:p>
          <a:endParaRPr lang="en-US"/>
        </a:p>
      </dgm:t>
    </dgm:pt>
    <dgm:pt modelId="{36D23692-93A4-4FA2-801C-F512CABEB900}" type="sibTrans" cxnId="{B4366FEF-8EE4-4B7E-98FE-8A67BDEB2BD8}">
      <dgm:prSet/>
      <dgm:spPr/>
      <dgm:t>
        <a:bodyPr/>
        <a:lstStyle/>
        <a:p>
          <a:endParaRPr lang="en-US"/>
        </a:p>
      </dgm:t>
    </dgm:pt>
    <dgm:pt modelId="{7D8EB54D-250D-4046-AF34-44EF51EAA08C}" type="pres">
      <dgm:prSet presAssocID="{782FA75A-AEEB-4A5C-8F4E-831C29221104}" presName="root" presStyleCnt="0">
        <dgm:presLayoutVars>
          <dgm:dir/>
          <dgm:resizeHandles val="exact"/>
        </dgm:presLayoutVars>
      </dgm:prSet>
      <dgm:spPr/>
    </dgm:pt>
    <dgm:pt modelId="{490A58C3-33CC-4004-95A4-9F218A04E111}" type="pres">
      <dgm:prSet presAssocID="{E8E59BBB-835A-4694-9F46-B1D7D9E45DEC}" presName="compNode" presStyleCnt="0"/>
      <dgm:spPr/>
    </dgm:pt>
    <dgm:pt modelId="{A9D9090F-28E9-4DDF-A6D2-BFEEDDF1E4BE}" type="pres">
      <dgm:prSet presAssocID="{E8E59BBB-835A-4694-9F46-B1D7D9E45DE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reless router"/>
        </a:ext>
      </dgm:extLst>
    </dgm:pt>
    <dgm:pt modelId="{37FE1739-9DDE-424D-860C-83F6E9909EDA}" type="pres">
      <dgm:prSet presAssocID="{E8E59BBB-835A-4694-9F46-B1D7D9E45DEC}" presName="spaceRect" presStyleCnt="0"/>
      <dgm:spPr/>
    </dgm:pt>
    <dgm:pt modelId="{37B9075B-53BB-40CE-A59B-F5947155040B}" type="pres">
      <dgm:prSet presAssocID="{E8E59BBB-835A-4694-9F46-B1D7D9E45DEC}" presName="textRect" presStyleLbl="revTx" presStyleIdx="0" presStyleCnt="2">
        <dgm:presLayoutVars>
          <dgm:chMax val="1"/>
          <dgm:chPref val="1"/>
        </dgm:presLayoutVars>
      </dgm:prSet>
      <dgm:spPr/>
    </dgm:pt>
    <dgm:pt modelId="{E9F4A681-E0C7-43A6-BECE-A4BDA55326B1}" type="pres">
      <dgm:prSet presAssocID="{F7454C3A-50A5-4E0C-BDC3-6F8B2B1AE13B}" presName="sibTrans" presStyleCnt="0"/>
      <dgm:spPr/>
    </dgm:pt>
    <dgm:pt modelId="{38B40F4B-A27B-492C-A853-C59AEA3213D4}" type="pres">
      <dgm:prSet presAssocID="{92DA559A-56B3-45E3-BAF6-AB60189E0BC6}" presName="compNode" presStyleCnt="0"/>
      <dgm:spPr/>
    </dgm:pt>
    <dgm:pt modelId="{BD2DE273-B2E2-4899-B834-E87DF8455E38}" type="pres">
      <dgm:prSet presAssocID="{92DA559A-56B3-45E3-BAF6-AB60189E0BC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luetooth"/>
        </a:ext>
      </dgm:extLst>
    </dgm:pt>
    <dgm:pt modelId="{E7837229-DD22-4A0F-A830-A56DE1CE9658}" type="pres">
      <dgm:prSet presAssocID="{92DA559A-56B3-45E3-BAF6-AB60189E0BC6}" presName="spaceRect" presStyleCnt="0"/>
      <dgm:spPr/>
    </dgm:pt>
    <dgm:pt modelId="{AD86D95C-6E0F-4B9A-89C8-F4B1E6CFF1A1}" type="pres">
      <dgm:prSet presAssocID="{92DA559A-56B3-45E3-BAF6-AB60189E0BC6}" presName="textRect" presStyleLbl="revTx" presStyleIdx="1" presStyleCnt="2">
        <dgm:presLayoutVars>
          <dgm:chMax val="1"/>
          <dgm:chPref val="1"/>
        </dgm:presLayoutVars>
      </dgm:prSet>
      <dgm:spPr/>
    </dgm:pt>
  </dgm:ptLst>
  <dgm:cxnLst>
    <dgm:cxn modelId="{6E0DC30F-AEE3-4453-A3AF-3B76D5F42555}" type="presOf" srcId="{782FA75A-AEEB-4A5C-8F4E-831C29221104}" destId="{7D8EB54D-250D-4046-AF34-44EF51EAA08C}" srcOrd="0" destOrd="0" presId="urn:microsoft.com/office/officeart/2018/2/layout/IconLabelList"/>
    <dgm:cxn modelId="{2414643C-565F-42FA-9497-FB6435A2CB29}" type="presOf" srcId="{92DA559A-56B3-45E3-BAF6-AB60189E0BC6}" destId="{AD86D95C-6E0F-4B9A-89C8-F4B1E6CFF1A1}" srcOrd="0" destOrd="0" presId="urn:microsoft.com/office/officeart/2018/2/layout/IconLabelList"/>
    <dgm:cxn modelId="{E0EAB55B-25C7-4A4A-A064-17611FC3A94E}" srcId="{782FA75A-AEEB-4A5C-8F4E-831C29221104}" destId="{E8E59BBB-835A-4694-9F46-B1D7D9E45DEC}" srcOrd="0" destOrd="0" parTransId="{7B9F58BA-9BF5-4B19-8B2A-36F2CE98CAB0}" sibTransId="{F7454C3A-50A5-4E0C-BDC3-6F8B2B1AE13B}"/>
    <dgm:cxn modelId="{B4366FEF-8EE4-4B7E-98FE-8A67BDEB2BD8}" srcId="{782FA75A-AEEB-4A5C-8F4E-831C29221104}" destId="{92DA559A-56B3-45E3-BAF6-AB60189E0BC6}" srcOrd="1" destOrd="0" parTransId="{4086D2C1-8578-4FD2-BB36-C4B64DE242A6}" sibTransId="{36D23692-93A4-4FA2-801C-F512CABEB900}"/>
    <dgm:cxn modelId="{0AB794FD-334D-4725-88F1-AD3E3BAA1E31}" type="presOf" srcId="{E8E59BBB-835A-4694-9F46-B1D7D9E45DEC}" destId="{37B9075B-53BB-40CE-A59B-F5947155040B}" srcOrd="0" destOrd="0" presId="urn:microsoft.com/office/officeart/2018/2/layout/IconLabelList"/>
    <dgm:cxn modelId="{88E37649-DF9E-45A8-95E5-0DF2FB083E4C}" type="presParOf" srcId="{7D8EB54D-250D-4046-AF34-44EF51EAA08C}" destId="{490A58C3-33CC-4004-95A4-9F218A04E111}" srcOrd="0" destOrd="0" presId="urn:microsoft.com/office/officeart/2018/2/layout/IconLabelList"/>
    <dgm:cxn modelId="{862ACB64-C08D-4C4E-BE3B-AC5757DF9C0D}" type="presParOf" srcId="{490A58C3-33CC-4004-95A4-9F218A04E111}" destId="{A9D9090F-28E9-4DDF-A6D2-BFEEDDF1E4BE}" srcOrd="0" destOrd="0" presId="urn:microsoft.com/office/officeart/2018/2/layout/IconLabelList"/>
    <dgm:cxn modelId="{E2014AF6-CA32-4977-A6BC-357CAC7EE5EC}" type="presParOf" srcId="{490A58C3-33CC-4004-95A4-9F218A04E111}" destId="{37FE1739-9DDE-424D-860C-83F6E9909EDA}" srcOrd="1" destOrd="0" presId="urn:microsoft.com/office/officeart/2018/2/layout/IconLabelList"/>
    <dgm:cxn modelId="{A38F688C-520F-49F8-B704-416875C58528}" type="presParOf" srcId="{490A58C3-33CC-4004-95A4-9F218A04E111}" destId="{37B9075B-53BB-40CE-A59B-F5947155040B}" srcOrd="2" destOrd="0" presId="urn:microsoft.com/office/officeart/2018/2/layout/IconLabelList"/>
    <dgm:cxn modelId="{466A6A9C-55D2-4154-B8F7-9C54C69CB309}" type="presParOf" srcId="{7D8EB54D-250D-4046-AF34-44EF51EAA08C}" destId="{E9F4A681-E0C7-43A6-BECE-A4BDA55326B1}" srcOrd="1" destOrd="0" presId="urn:microsoft.com/office/officeart/2018/2/layout/IconLabelList"/>
    <dgm:cxn modelId="{D0BC1254-E17A-410B-A063-4B2982BD4AF7}" type="presParOf" srcId="{7D8EB54D-250D-4046-AF34-44EF51EAA08C}" destId="{38B40F4B-A27B-492C-A853-C59AEA3213D4}" srcOrd="2" destOrd="0" presId="urn:microsoft.com/office/officeart/2018/2/layout/IconLabelList"/>
    <dgm:cxn modelId="{F06393B5-A3D4-4727-B6EA-EC298B118CDE}" type="presParOf" srcId="{38B40F4B-A27B-492C-A853-C59AEA3213D4}" destId="{BD2DE273-B2E2-4899-B834-E87DF8455E38}" srcOrd="0" destOrd="0" presId="urn:microsoft.com/office/officeart/2018/2/layout/IconLabelList"/>
    <dgm:cxn modelId="{9B4B4F06-7E3A-47B4-BA44-DE4893648C26}" type="presParOf" srcId="{38B40F4B-A27B-492C-A853-C59AEA3213D4}" destId="{E7837229-DD22-4A0F-A830-A56DE1CE9658}" srcOrd="1" destOrd="0" presId="urn:microsoft.com/office/officeart/2018/2/layout/IconLabelList"/>
    <dgm:cxn modelId="{D6DF006E-D1CF-4FAA-93F7-03B20BC25CF2}" type="presParOf" srcId="{38B40F4B-A27B-492C-A853-C59AEA3213D4}" destId="{AD86D95C-6E0F-4B9A-89C8-F4B1E6CFF1A1}" srcOrd="2" destOrd="0" presId="urn:microsoft.com/office/officeart/2018/2/layout/IconLabel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A20D1486-044A-4ABC-9E5D-7B3F3B39D916}">
      <dgm:prSet/>
      <dgm:spPr/>
      <dgm:t>
        <a:bodyPr/>
        <a:lstStyle/>
        <a:p>
          <a:r>
            <a:rPr lang="en-US" b="0" i="0"/>
            <a:t>All the resources are available on the GitHub repo.</a:t>
          </a:r>
          <a:endParaRPr lang="en-US"/>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a:t>If you would like to program your own unit, the base Arduino code and the necessary libraries are provided.</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a:t>The Max patches used in my compositions as well as just the main receive patch is provided here as well. I am working to make a library that includes a lot of options for using the data.</a:t>
          </a:r>
          <a:endParaRPr lang="en-US"/>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Part lists, circuit diagrams, etc. are all available as well. I’m planning to sell these when complete, but if you want to make one yourself, I’ll have everything listed here. I’m unsure if I will offer it as a kit or not.</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301E1A0E-520D-489C-B9AB-7957B46BBD71}" type="pres">
      <dgm:prSet presAssocID="{8046CED2-4B93-4D06-BC7B-4CED9C74B389}" presName="diagram" presStyleCnt="0">
        <dgm:presLayoutVars>
          <dgm:dir/>
          <dgm:resizeHandles val="exact"/>
        </dgm:presLayoutVars>
      </dgm:prSet>
      <dgm:spPr/>
    </dgm:pt>
    <dgm:pt modelId="{052D8F54-EB65-446E-869B-23289238F112}" type="pres">
      <dgm:prSet presAssocID="{A20D1486-044A-4ABC-9E5D-7B3F3B39D916}" presName="node" presStyleLbl="node1" presStyleIdx="0" presStyleCnt="4">
        <dgm:presLayoutVars>
          <dgm:bulletEnabled val="1"/>
        </dgm:presLayoutVars>
      </dgm:prSet>
      <dgm:spPr/>
    </dgm:pt>
    <dgm:pt modelId="{BD21B5CA-B564-4898-864E-129B7DF3AADD}" type="pres">
      <dgm:prSet presAssocID="{A368889E-8C78-48F6-A89B-A812355ED37D}" presName="sibTrans" presStyleCnt="0"/>
      <dgm:spPr/>
    </dgm:pt>
    <dgm:pt modelId="{2318751F-A647-4DC8-AA7F-6392CFCFBC1E}" type="pres">
      <dgm:prSet presAssocID="{A826232C-896C-453F-A94E-EA6C1A57C706}" presName="node" presStyleLbl="node1" presStyleIdx="1" presStyleCnt="4">
        <dgm:presLayoutVars>
          <dgm:bulletEnabled val="1"/>
        </dgm:presLayoutVars>
      </dgm:prSet>
      <dgm:spPr/>
    </dgm:pt>
    <dgm:pt modelId="{AD995D40-92BD-4519-8EF0-7383F1EBA354}" type="pres">
      <dgm:prSet presAssocID="{E9E95A60-7AAD-499D-B271-0300022F72D4}" presName="sibTrans" presStyleCnt="0"/>
      <dgm:spPr/>
    </dgm:pt>
    <dgm:pt modelId="{AFB4A414-D7E6-4F21-AC03-0898E877C053}" type="pres">
      <dgm:prSet presAssocID="{CF316C1D-60A2-45A4-ABE0-3D3C75D81C48}" presName="node" presStyleLbl="node1" presStyleIdx="2" presStyleCnt="4">
        <dgm:presLayoutVars>
          <dgm:bulletEnabled val="1"/>
        </dgm:presLayoutVars>
      </dgm:prSet>
      <dgm:spPr/>
    </dgm:pt>
    <dgm:pt modelId="{AFEE6C31-4D47-45CA-8A9D-3D6A73E5C564}" type="pres">
      <dgm:prSet presAssocID="{F1B2DB2D-B18E-476C-83DC-82A90FFB5205}" presName="sibTrans" presStyleCnt="0"/>
      <dgm:spPr/>
    </dgm:pt>
    <dgm:pt modelId="{88CF02CC-27B3-4ACB-967F-B2C9F4B78307}" type="pres">
      <dgm:prSet presAssocID="{47ED2933-789B-40BB-88C0-FBB0F08EB365}" presName="node"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9FBB2736-BDDB-4C61-A34E-02C574CB5E58}" type="presOf" srcId="{CF316C1D-60A2-45A4-ABE0-3D3C75D81C48}" destId="{AFB4A414-D7E6-4F21-AC03-0898E877C053}" srcOrd="0" destOrd="0" presId="urn:microsoft.com/office/officeart/2005/8/layout/default"/>
    <dgm:cxn modelId="{A42A6E3E-F79E-4F8F-B634-3A8CCB69AAA4}" type="presOf" srcId="{A20D1486-044A-4ABC-9E5D-7B3F3B39D916}" destId="{052D8F54-EB65-446E-869B-23289238F112}" srcOrd="0" destOrd="0" presId="urn:microsoft.com/office/officeart/2005/8/layout/default"/>
    <dgm:cxn modelId="{132F2F5B-2ED1-47A9-91AC-7599A3A9805F}" type="presOf" srcId="{A826232C-896C-453F-A94E-EA6C1A57C706}" destId="{2318751F-A647-4DC8-AA7F-6392CFCFBC1E}" srcOrd="0" destOrd="0" presId="urn:microsoft.com/office/officeart/2005/8/layout/default"/>
    <dgm:cxn modelId="{DB736143-EA38-4062-BE53-F1859C6B2E95}" srcId="{8046CED2-4B93-4D06-BC7B-4CED9C74B389}" destId="{47ED2933-789B-40BB-88C0-FBB0F08EB365}" srcOrd="3" destOrd="0" parTransId="{300902FF-8FD8-442E-A028-D646708ED92E}" sibTransId="{62C632D8-DFDD-4F71-ABD7-773275B31292}"/>
    <dgm:cxn modelId="{7BB9E2A0-C1EC-4261-BF30-9D44B256DE1F}" type="presOf" srcId="{8046CED2-4B93-4D06-BC7B-4CED9C74B389}" destId="{301E1A0E-520D-489C-B9AB-7957B46BBD71}" srcOrd="0" destOrd="0" presId="urn:microsoft.com/office/officeart/2005/8/layout/default"/>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41E2FBEC-5535-4D93-8EEE-F5292A3294D5}" type="presOf" srcId="{47ED2933-789B-40BB-88C0-FBB0F08EB365}" destId="{88CF02CC-27B3-4ACB-967F-B2C9F4B78307}" srcOrd="0" destOrd="0" presId="urn:microsoft.com/office/officeart/2005/8/layout/default"/>
    <dgm:cxn modelId="{4B5D0B16-6336-4319-B3B3-D4AD127B1CA1}" type="presParOf" srcId="{301E1A0E-520D-489C-B9AB-7957B46BBD71}" destId="{052D8F54-EB65-446E-869B-23289238F112}" srcOrd="0" destOrd="0" presId="urn:microsoft.com/office/officeart/2005/8/layout/default"/>
    <dgm:cxn modelId="{ED651335-E1F1-4F8A-96C6-AD3253CCFBF9}" type="presParOf" srcId="{301E1A0E-520D-489C-B9AB-7957B46BBD71}" destId="{BD21B5CA-B564-4898-864E-129B7DF3AADD}" srcOrd="1" destOrd="0" presId="urn:microsoft.com/office/officeart/2005/8/layout/default"/>
    <dgm:cxn modelId="{05CD9C8F-85B3-498C-9411-4DD8DEE77D86}" type="presParOf" srcId="{301E1A0E-520D-489C-B9AB-7957B46BBD71}" destId="{2318751F-A647-4DC8-AA7F-6392CFCFBC1E}" srcOrd="2" destOrd="0" presId="urn:microsoft.com/office/officeart/2005/8/layout/default"/>
    <dgm:cxn modelId="{2747B7AC-2DEE-468B-BE8C-AD5C7DCD6488}" type="presParOf" srcId="{301E1A0E-520D-489C-B9AB-7957B46BBD71}" destId="{AD995D40-92BD-4519-8EF0-7383F1EBA354}" srcOrd="3" destOrd="0" presId="urn:microsoft.com/office/officeart/2005/8/layout/default"/>
    <dgm:cxn modelId="{291469B7-1D29-465D-99D9-D8A0C2381B82}" type="presParOf" srcId="{301E1A0E-520D-489C-B9AB-7957B46BBD71}" destId="{AFB4A414-D7E6-4F21-AC03-0898E877C053}" srcOrd="4" destOrd="0" presId="urn:microsoft.com/office/officeart/2005/8/layout/default"/>
    <dgm:cxn modelId="{91668CF0-B528-4920-A647-50789D42E9B1}" type="presParOf" srcId="{301E1A0E-520D-489C-B9AB-7957B46BBD71}" destId="{AFEE6C31-4D47-45CA-8A9D-3D6A73E5C564}" srcOrd="5" destOrd="0" presId="urn:microsoft.com/office/officeart/2005/8/layout/default"/>
    <dgm:cxn modelId="{647A88AE-1BDC-44D4-B7E5-E46388FD4628}" type="presParOf" srcId="{301E1A0E-520D-489C-B9AB-7957B46BBD71}" destId="{88CF02CC-27B3-4ACB-967F-B2C9F4B78307}"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743D4-116F-4606-9746-35905894C429}">
      <dsp:nvSpPr>
        <dsp:cNvPr id="0" name=""/>
        <dsp:cNvSpPr/>
      </dsp:nvSpPr>
      <dsp:spPr>
        <a:xfrm>
          <a:off x="0" y="0"/>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Attach LEDs and Resistors (SMD Components)</a:t>
          </a:r>
          <a:endParaRPr lang="en-US" sz="1100" kern="1200"/>
        </a:p>
      </dsp:txBody>
      <dsp:txXfrm>
        <a:off x="19603" y="19603"/>
        <a:ext cx="4863815" cy="630105"/>
      </dsp:txXfrm>
    </dsp:sp>
    <dsp:sp modelId="{4FF3ED67-B533-49FB-9A9A-1E61269178C8}">
      <dsp:nvSpPr>
        <dsp:cNvPr id="0" name=""/>
        <dsp:cNvSpPr/>
      </dsp:nvSpPr>
      <dsp:spPr>
        <a:xfrm>
          <a:off x="472568" y="79100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Attach the USB-C and JST connectors to the main board. These are connected by ribbon cables and are supported by the outer case itself.</a:t>
          </a:r>
          <a:endParaRPr lang="en-US" sz="1100" kern="1200"/>
        </a:p>
      </dsp:txBody>
      <dsp:txXfrm>
        <a:off x="492171" y="810607"/>
        <a:ext cx="4695783" cy="630105"/>
      </dsp:txXfrm>
    </dsp:sp>
    <dsp:sp modelId="{7585E669-1247-4AA1-A9E5-62AB1601587B}">
      <dsp:nvSpPr>
        <dsp:cNvPr id="0" name=""/>
        <dsp:cNvSpPr/>
      </dsp:nvSpPr>
      <dsp:spPr>
        <a:xfrm>
          <a:off x="938084" y="1582009"/>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Solder the larger chips directly to the main PCB. This keeps the main unit as thin as possible. To allow for optimal alignment, the microcontroller And SDP chip should be elevated with pin headers.</a:t>
          </a:r>
          <a:endParaRPr lang="en-US" sz="1100" kern="1200"/>
        </a:p>
      </dsp:txBody>
      <dsp:txXfrm>
        <a:off x="957687" y="1601612"/>
        <a:ext cx="4702837" cy="630105"/>
      </dsp:txXfrm>
    </dsp:sp>
    <dsp:sp modelId="{E95BEBD3-A9F9-4389-8A77-3E21D874E4F2}">
      <dsp:nvSpPr>
        <dsp:cNvPr id="0" name=""/>
        <dsp:cNvSpPr/>
      </dsp:nvSpPr>
      <dsp:spPr>
        <a:xfrm>
          <a:off x="1410652" y="237301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Add a power switch in between the battery and the charging port. When done, connect the battery and insert everything into the main case.</a:t>
          </a:r>
          <a:endParaRPr lang="en-US" sz="1100" kern="1200"/>
        </a:p>
      </dsp:txBody>
      <dsp:txXfrm>
        <a:off x="1430255" y="2392617"/>
        <a:ext cx="4695783" cy="630105"/>
      </dsp:txXfrm>
    </dsp:sp>
    <dsp:sp modelId="{4FA64872-BBB7-41DD-9619-4488C298807E}">
      <dsp:nvSpPr>
        <dsp:cNvPr id="0" name=""/>
        <dsp:cNvSpPr/>
      </dsp:nvSpPr>
      <dsp:spPr>
        <a:xfrm>
          <a:off x="5207558" y="51263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1303CE2F-AEDE-40E8-A6FA-7757DF891C25}">
      <dsp:nvSpPr>
        <dsp:cNvPr id="0" name=""/>
        <dsp:cNvSpPr/>
      </dsp:nvSpPr>
      <dsp:spPr>
        <a:xfrm>
          <a:off x="5680127" y="1303636"/>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C50D52CC-9584-4566-AD2B-97EB2BC863F0}">
      <dsp:nvSpPr>
        <dsp:cNvPr id="0" name=""/>
        <dsp:cNvSpPr/>
      </dsp:nvSpPr>
      <dsp:spPr>
        <a:xfrm>
          <a:off x="6145642" y="209464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9090F-28E9-4DDF-A6D2-BFEEDDF1E4BE}">
      <dsp:nvSpPr>
        <dsp:cNvPr id="0" name=""/>
        <dsp:cNvSpPr/>
      </dsp:nvSpPr>
      <dsp:spPr>
        <a:xfrm>
          <a:off x="2690390" y="39038"/>
          <a:ext cx="772822" cy="7728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7B9075B-53BB-40CE-A59B-F5947155040B}">
      <dsp:nvSpPr>
        <dsp:cNvPr id="0" name=""/>
        <dsp:cNvSpPr/>
      </dsp:nvSpPr>
      <dsp:spPr>
        <a:xfrm>
          <a:off x="2218110" y="1183196"/>
          <a:ext cx="1717382" cy="13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The main unit’s ESP-32 board the transmitting as well as the data collection.</a:t>
          </a:r>
          <a:endParaRPr lang="en-US" sz="1100" kern="1200"/>
        </a:p>
      </dsp:txBody>
      <dsp:txXfrm>
        <a:off x="2218110" y="1183196"/>
        <a:ext cx="1717382" cy="1330971"/>
      </dsp:txXfrm>
    </dsp:sp>
    <dsp:sp modelId="{BD2DE273-B2E2-4899-B834-E87DF8455E38}">
      <dsp:nvSpPr>
        <dsp:cNvPr id="0" name=""/>
        <dsp:cNvSpPr/>
      </dsp:nvSpPr>
      <dsp:spPr>
        <a:xfrm>
          <a:off x="4708315" y="39038"/>
          <a:ext cx="772822" cy="7728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D86D95C-6E0F-4B9A-89C8-F4B1E6CFF1A1}">
      <dsp:nvSpPr>
        <dsp:cNvPr id="0" name=""/>
        <dsp:cNvSpPr/>
      </dsp:nvSpPr>
      <dsp:spPr>
        <a:xfrm>
          <a:off x="4236034" y="1183196"/>
          <a:ext cx="1717382" cy="13309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 V1.x” and currently requires no password to connect.</a:t>
          </a:r>
          <a:endParaRPr lang="en-US" sz="1100" kern="1200"/>
        </a:p>
      </dsp:txBody>
      <dsp:txXfrm>
        <a:off x="4236034" y="1183196"/>
        <a:ext cx="1717382" cy="13309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D8F54-EB65-446E-869B-23289238F112}">
      <dsp:nvSpPr>
        <dsp:cNvPr id="0" name=""/>
        <dsp:cNvSpPr/>
      </dsp:nvSpPr>
      <dsp:spPr>
        <a:xfrm>
          <a:off x="1071248" y="1163"/>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All the resources are available on the GitHub repo.</a:t>
          </a:r>
          <a:endParaRPr lang="en-US" sz="1100" kern="1200"/>
        </a:p>
      </dsp:txBody>
      <dsp:txXfrm>
        <a:off x="1071248" y="1163"/>
        <a:ext cx="2338460" cy="1403076"/>
      </dsp:txXfrm>
    </dsp:sp>
    <dsp:sp modelId="{2318751F-A647-4DC8-AA7F-6392CFCFBC1E}">
      <dsp:nvSpPr>
        <dsp:cNvPr id="0" name=""/>
        <dsp:cNvSpPr/>
      </dsp:nvSpPr>
      <dsp:spPr>
        <a:xfrm>
          <a:off x="3643555" y="1163"/>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If you would like to program your own unit, the base Arduino code and the necessary libraries are provided.</a:t>
          </a:r>
          <a:endParaRPr lang="en-US" sz="1100" kern="1200"/>
        </a:p>
      </dsp:txBody>
      <dsp:txXfrm>
        <a:off x="3643555" y="1163"/>
        <a:ext cx="2338460" cy="1403076"/>
      </dsp:txXfrm>
    </dsp:sp>
    <dsp:sp modelId="{AFB4A414-D7E6-4F21-AC03-0898E877C053}">
      <dsp:nvSpPr>
        <dsp:cNvPr id="0" name=""/>
        <dsp:cNvSpPr/>
      </dsp:nvSpPr>
      <dsp:spPr>
        <a:xfrm>
          <a:off x="1071248" y="1638086"/>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The Max patches used in my compositions as well as just the main receive patch is provided here as well. I am working to make a library that includes a lot of options for using the data.</a:t>
          </a:r>
          <a:endParaRPr lang="en-US" sz="1100" kern="1200"/>
        </a:p>
      </dsp:txBody>
      <dsp:txXfrm>
        <a:off x="1071248" y="1638086"/>
        <a:ext cx="2338460" cy="1403076"/>
      </dsp:txXfrm>
    </dsp:sp>
    <dsp:sp modelId="{88CF02CC-27B3-4ACB-967F-B2C9F4B78307}">
      <dsp:nvSpPr>
        <dsp:cNvPr id="0" name=""/>
        <dsp:cNvSpPr/>
      </dsp:nvSpPr>
      <dsp:spPr>
        <a:xfrm>
          <a:off x="3643555" y="1638086"/>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Part lists, circuit diagrams, etc. are all available as well. I’m planning to sell these when complete, but if you want to make one yourself, I’ll have everything listed here. I’m unsure if I will offer it as a kit or not.</a:t>
          </a:r>
          <a:endParaRPr lang="en-US" sz="1100" kern="1200"/>
        </a:p>
      </dsp:txBody>
      <dsp:txXfrm>
        <a:off x="3643555" y="1638086"/>
        <a:ext cx="2338460" cy="14030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bb97b5f0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bb97b5f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69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938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790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829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676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2687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058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4431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4732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293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8591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8455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399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894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43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668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89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0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138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504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43312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58"/>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3"/>
          <p:cNvSpPr txBox="1">
            <a:spLocks noGrp="1"/>
          </p:cNvSpPr>
          <p:nvPr>
            <p:ph type="ctrTitle"/>
          </p:nvPr>
        </p:nvSpPr>
        <p:spPr>
          <a:xfrm>
            <a:off x="741520" y="797562"/>
            <a:ext cx="4525805" cy="3608797"/>
          </a:xfrm>
          <a:prstGeom prst="rect">
            <a:avLst/>
          </a:prstGeom>
        </p:spPr>
        <p:txBody>
          <a:bodyPr spcFirstLastPara="1" lIns="91425" tIns="91425" rIns="91425" bIns="91425" anchor="ctr" anchorCtr="0">
            <a:normAutofit/>
          </a:bodyPr>
          <a:lstStyle/>
          <a:p>
            <a:pPr marL="0" lvl="0" indent="0" algn="r" rtl="0">
              <a:spcBef>
                <a:spcPts val="0"/>
              </a:spcBef>
              <a:spcAft>
                <a:spcPts val="0"/>
              </a:spcAft>
              <a:buNone/>
            </a:pPr>
            <a:r>
              <a:rPr lang="en-US" sz="5000" dirty="0"/>
              <a:t>Working with the Cyberinet</a:t>
            </a:r>
          </a:p>
        </p:txBody>
      </p:sp>
      <p:sp>
        <p:nvSpPr>
          <p:cNvPr id="67" name="Rectangle 6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3"/>
          <p:cNvSpPr txBox="1">
            <a:spLocks noGrp="1"/>
          </p:cNvSpPr>
          <p:nvPr>
            <p:ph type="subTitle" idx="1"/>
          </p:nvPr>
        </p:nvSpPr>
        <p:spPr>
          <a:xfrm>
            <a:off x="5914411" y="797562"/>
            <a:ext cx="1943714" cy="3608797"/>
          </a:xfrm>
          <a:prstGeom prst="rect">
            <a:avLst/>
          </a:prstGeom>
        </p:spPr>
        <p:txBody>
          <a:bodyPr spcFirstLastPara="1" lIns="91425" tIns="91425" rIns="91425" bIns="91425" anchor="ctr" anchorCtr="0">
            <a:normAutofit/>
          </a:bodyPr>
          <a:lstStyle/>
          <a:p>
            <a:pPr marL="0" lvl="0" indent="0" rtl="0">
              <a:spcBef>
                <a:spcPts val="0"/>
              </a:spcBef>
              <a:spcAft>
                <a:spcPts val="600"/>
              </a:spcAft>
              <a:buNone/>
            </a:pPr>
            <a:r>
              <a:rPr lang="en" dirty="0"/>
              <a:t>Matthew A. Bardin - PHD C</a:t>
            </a:r>
            <a:r>
              <a:rPr lang="en-US" dirty="0"/>
              <a:t>a</a:t>
            </a:r>
            <a:r>
              <a:rPr lang="en" dirty="0"/>
              <a:t>ndidate</a:t>
            </a:r>
          </a:p>
          <a:p>
            <a:pPr marL="0" lvl="0" indent="0" rtl="0">
              <a:spcBef>
                <a:spcPts val="0"/>
              </a:spcBef>
              <a:spcAft>
                <a:spcPts val="600"/>
              </a:spcAft>
              <a:buNone/>
            </a:pPr>
            <a:endParaRPr lang="en" dirty="0"/>
          </a:p>
          <a:p>
            <a:pPr marL="0" lvl="0" indent="0" rtl="0">
              <a:spcBef>
                <a:spcPts val="0"/>
              </a:spcBef>
              <a:spcAft>
                <a:spcPts val="600"/>
              </a:spcAft>
              <a:buNone/>
            </a:pPr>
            <a:r>
              <a:rPr lang="en" dirty="0"/>
              <a:t>L</a:t>
            </a:r>
            <a:r>
              <a:rPr lang="en-US" dirty="0"/>
              <a:t>o</a:t>
            </a:r>
            <a:r>
              <a:rPr lang="en" dirty="0"/>
              <a:t>uisana State University - Experimental Music &amp; Digital Media</a:t>
            </a:r>
          </a:p>
          <a:p>
            <a:pPr marL="0" lvl="0" indent="0" rtl="0">
              <a:spcBef>
                <a:spcPts val="0"/>
              </a:spcBef>
              <a:spcAft>
                <a:spcPts val="600"/>
              </a:spcAft>
              <a:buNone/>
            </a:pPr>
            <a:endParaRPr lang="en" dirty="0"/>
          </a:p>
          <a:p>
            <a:pPr marL="0" lvl="0" indent="0" rtl="0">
              <a:spcBef>
                <a:spcPts val="0"/>
              </a:spcBef>
              <a:spcAft>
                <a:spcPts val="600"/>
              </a:spcAft>
              <a:buNone/>
            </a:pPr>
            <a:r>
              <a:rPr lang="en" dirty="0"/>
              <a:t>04/18/2023</a:t>
            </a:r>
            <a:endParaRPr lang="en-US" dirty="0"/>
          </a:p>
        </p:txBody>
      </p:sp>
      <p:sp>
        <p:nvSpPr>
          <p:cNvPr id="69" name="Rectangle 6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2895176" y="2317122"/>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310500" y="236139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392743" y="0"/>
            <a:ext cx="2700581" cy="2104465"/>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2" y="351056"/>
            <a:ext cx="548700" cy="393600"/>
          </a:xfrm>
        </p:spPr>
        <p:txBody>
          <a:bodyPr>
            <a:noAutofit/>
          </a:bodyPr>
          <a:lstStyle/>
          <a:p>
            <a:pPr marL="0" lvl="0" indent="0" algn="r" rtl="0">
              <a:spcBef>
                <a:spcPts val="0"/>
              </a:spcBef>
              <a:spcAft>
                <a:spcPts val="0"/>
              </a:spcAft>
              <a:buNone/>
            </a:pPr>
            <a:fld id="{00000000-1234-1234-1234-123412341234}" type="slidenum">
              <a:rPr lang="en" sz="2800" smtClean="0"/>
              <a:t>9</a:t>
            </a:fld>
            <a:endParaRPr lang="en"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Main Unit and Button Board PCB Diagrams</a:t>
            </a:r>
            <a:endParaRPr/>
          </a:p>
        </p:txBody>
      </p:sp>
      <p:pic>
        <p:nvPicPr>
          <p:cNvPr id="106" name="Google Shape;106;p20">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52400" y="152400"/>
            <a:ext cx="4931128" cy="2419349"/>
          </a:xfrm>
          <a:prstGeom prst="rect">
            <a:avLst/>
          </a:prstGeom>
          <a:noFill/>
          <a:ln>
            <a:noFill/>
          </a:ln>
        </p:spPr>
      </p:pic>
      <p:pic>
        <p:nvPicPr>
          <p:cNvPr id="107" name="Google Shape;107;p20">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029072" y="2762925"/>
            <a:ext cx="3697777" cy="1599724"/>
          </a:xfrm>
          <a:prstGeom prst="rect">
            <a:avLst/>
          </a:prstGeom>
          <a:noFill/>
          <a:ln>
            <a:noFill/>
          </a:ln>
        </p:spPr>
      </p:pic>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41" name="Picture 140">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3" name="Picture 142">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5" name="Oval 144">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7" name="Picture 146">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9" name="Picture 148">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1" name="Rectangle 150">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3" name="Rectangle 152">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5"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57" name="Freeform: Shape 156">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11</a:t>
            </a:fld>
            <a:endParaRPr lang="en-US" sz="2800" b="0" i="0" kern="1200">
              <a:solidFill>
                <a:srgbClr val="FFFFFF"/>
              </a:solidFill>
              <a:latin typeface="+mn-lt"/>
              <a:ea typeface="+mn-ea"/>
              <a:cs typeface="+mn-cs"/>
            </a:endParaRPr>
          </a:p>
        </p:txBody>
      </p:sp>
      <p:sp>
        <p:nvSpPr>
          <p:cNvPr id="112" name="Google Shape;112;p21"/>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dirty="0">
                <a:solidFill>
                  <a:srgbClr val="FFFFFF"/>
                </a:solidFill>
                <a:latin typeface="+mj-lt"/>
                <a:ea typeface="+mj-ea"/>
                <a:cs typeface="+mj-cs"/>
              </a:rPr>
              <a:t>Optional add-ons</a:t>
            </a:r>
          </a:p>
        </p:txBody>
      </p:sp>
      <p:sp>
        <p:nvSpPr>
          <p:cNvPr id="113" name="Google Shape;113;p21"/>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39"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40"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41"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2"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3"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4"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6"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47"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48"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12</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13</a:t>
            </a:fld>
            <a:endParaRPr lang="en-US" sz="2800" b="0" i="0" kern="1200" dirty="0">
              <a:solidFill>
                <a:schemeClr val="tx1">
                  <a:tint val="75000"/>
                </a:schemeClr>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0" kern="1200" dirty="0">
                <a:solidFill>
                  <a:schemeClr val="bg2"/>
                </a:solidFill>
                <a:latin typeface="+mj-lt"/>
                <a:ea typeface="+mj-ea"/>
                <a:cs typeface="+mj-cs"/>
              </a:rPr>
              <a:t>Puzzle of a Park (2023)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702076"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14</a:t>
            </a:fld>
            <a:endParaRPr lang="en"/>
          </a:p>
        </p:txBody>
      </p:sp>
    </p:spTree>
    <p:extLst>
      <p:ext uri="{BB962C8B-B14F-4D97-AF65-F5344CB8AC3E}">
        <p14:creationId xmlns:p14="http://schemas.microsoft.com/office/powerpoint/2010/main" val="2020380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7" name="Picture 26">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28">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3" name="Picture 32">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5" name="Rectangle 34">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4200" dirty="0"/>
              <a:t>Assembling the Unit</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15</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8885421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8868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50" name="Picture 14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2" name="Picture 15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4" name="Oval 15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6" name="Picture 15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8" name="Picture 15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0" name="Rectangle 15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3" name="Google Shape;123;p23"/>
          <p:cNvSpPr txBox="1">
            <a:spLocks noGrp="1"/>
          </p:cNvSpPr>
          <p:nvPr>
            <p:ph type="title"/>
          </p:nvPr>
        </p:nvSpPr>
        <p:spPr>
          <a:xfrm>
            <a:off x="6000627" y="994410"/>
            <a:ext cx="2657598" cy="2299880"/>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a:solidFill>
                  <a:srgbClr val="EBEBEB"/>
                </a:solidFill>
              </a:rPr>
              <a:t>How it works</a:t>
            </a:r>
          </a:p>
        </p:txBody>
      </p:sp>
      <p:sp>
        <p:nvSpPr>
          <p:cNvPr id="164"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60249"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5" name="Picture 124">
            <a:extLst>
              <a:ext uri="{FF2B5EF4-FFF2-40B4-BE49-F238E27FC236}">
                <a16:creationId xmlns:a16="http://schemas.microsoft.com/office/drawing/2014/main" id="{6A39C39C-6202-406F-D458-76E593FB2D40}"/>
              </a:ext>
              <a:ext uri="{C183D7F6-B498-43B3-948B-1728B52AA6E4}">
                <adec:decorative xmlns:adec="http://schemas.microsoft.com/office/drawing/2017/decorative" val="1"/>
              </a:ext>
            </a:extLst>
          </p:cNvPr>
          <p:cNvPicPr>
            <a:picLocks noChangeAspect="1"/>
          </p:cNvPicPr>
          <p:nvPr/>
        </p:nvPicPr>
        <p:blipFill rotWithShape="1">
          <a:blip r:embed="rId8"/>
          <a:srcRect t="5810" r="1" b="5814"/>
          <a:stretch/>
        </p:blipFill>
        <p:spPr>
          <a:xfrm>
            <a:off x="2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66" name="Rectangle 165">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17</a:t>
            </a:fld>
            <a:endParaRPr lang="en-US" sz="2800">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7"/>
        <p:cNvGrpSpPr/>
        <p:nvPr/>
      </p:nvGrpSpPr>
      <p:grpSpPr>
        <a:xfrm>
          <a:off x="0" y="0"/>
          <a:ext cx="0" cy="0"/>
          <a:chOff x="0" y="0"/>
          <a:chExt cx="0" cy="0"/>
        </a:xfrm>
      </p:grpSpPr>
      <p:pic>
        <p:nvPicPr>
          <p:cNvPr id="134" name="Picture 13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6" name="Picture 13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8" name="Oval 13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2" name="Picture 14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4" name="Rectangle 14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6" name="Rectangle 145">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8"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50" name="Freeform: Shape 149">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18</a:t>
            </a:fld>
            <a:endParaRPr lang="en-US" sz="2800" b="0" i="0" kern="1200">
              <a:solidFill>
                <a:srgbClr val="FFFFFF"/>
              </a:solidFill>
              <a:latin typeface="+mn-lt"/>
              <a:ea typeface="+mn-ea"/>
              <a:cs typeface="+mn-cs"/>
            </a:endParaRPr>
          </a:p>
        </p:txBody>
      </p:sp>
      <p:sp>
        <p:nvSpPr>
          <p:cNvPr id="128" name="Google Shape;128;p24"/>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a:solidFill>
                  <a:srgbClr val="FFFFFF"/>
                </a:solidFill>
                <a:latin typeface="+mj-lt"/>
                <a:ea typeface="+mj-ea"/>
                <a:cs typeface="+mj-cs"/>
              </a:rPr>
              <a:t>Collects data</a:t>
            </a:r>
          </a:p>
        </p:txBody>
      </p:sp>
      <p:sp>
        <p:nvSpPr>
          <p:cNvPr id="129" name="Google Shape;129;p24"/>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The Cyberinet’s .ino code and attached sensors manage the collection of the performance data.</a:t>
            </a:r>
          </a:p>
          <a:p>
            <a:pPr marL="457200" lvl="0" indent="-342900" defTabSz="457200">
              <a:spcBef>
                <a:spcPts val="1000"/>
              </a:spcBef>
              <a:buSzPct val="80000"/>
              <a:buFont typeface="Wingdings 3" charset="2"/>
              <a:buChar char=""/>
            </a:pPr>
            <a:r>
              <a:rPr lang="en-US"/>
              <a:t>SDP31: Measures differential air pressure between the inside and outside of the instrument. Small tubes connect to the sensor to facilitate this. Also measures temperature.</a:t>
            </a:r>
          </a:p>
          <a:p>
            <a:pPr marL="457200" lvl="0" indent="-342900" defTabSz="457200">
              <a:spcBef>
                <a:spcPts val="1000"/>
              </a:spcBef>
              <a:buSzPct val="80000"/>
              <a:buFont typeface="Wingdings 3" charset="2"/>
              <a:buChar char=""/>
            </a:pPr>
            <a:r>
              <a:rPr lang="en-US"/>
              <a:t>MPU6050: Measures performer movement in 6 axis. </a:t>
            </a:r>
          </a:p>
          <a:p>
            <a:pPr marL="457200" lvl="0" indent="-342900" defTabSz="457200">
              <a:spcBef>
                <a:spcPts val="1000"/>
              </a:spcBef>
              <a:buSzPct val="80000"/>
              <a:buFont typeface="Wingdings 3" charset="2"/>
              <a:buChar char=""/>
            </a:pPr>
            <a:r>
              <a:rPr lang="en-US"/>
              <a:t>Buttons: triggerable by the performer</a:t>
            </a:r>
          </a:p>
          <a:p>
            <a:pPr marL="0" lvl="0" indent="0" defTabSz="457200">
              <a:spcBef>
                <a:spcPts val="1000"/>
              </a:spcBef>
              <a:buSzPct val="80000"/>
              <a:buFont typeface="Wingdings 3" charset="2"/>
              <a:buChar char=""/>
            </a:pPr>
            <a:endParaRPr lang="en-US"/>
          </a:p>
        </p:txBody>
      </p:sp>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5231183" cy="646065"/>
          </a:xfrm>
        </p:spPr>
        <p:txBody>
          <a:bodyPr vert="horz" lIns="91440" tIns="45720" rIns="91440" bIns="45720" rtlCol="0" anchor="t">
            <a:normAutofit/>
          </a:bodyPr>
          <a:lstStyle/>
          <a:p>
            <a:pPr defTabSz="457200">
              <a:spcBef>
                <a:spcPts val="1000"/>
              </a:spcBef>
            </a:pPr>
            <a:r>
              <a:rPr lang="en-US" sz="2000" b="0" i="0" kern="1200" cap="all">
                <a:solidFill>
                  <a:schemeClr val="tx1">
                    <a:lumMod val="85000"/>
                    <a:lumOff val="15000"/>
                  </a:schemeClr>
                </a:solidFill>
                <a:latin typeface="+mj-lt"/>
                <a:ea typeface="+mj-ea"/>
                <a:cs typeface="+mj-cs"/>
              </a:rPr>
              <a:t>What is the Cyberinet?</a:t>
            </a:r>
          </a:p>
        </p:txBody>
      </p:sp>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5231186" cy="2497185"/>
          </a:xfrm>
        </p:spPr>
        <p:txBody>
          <a:bodyPr vert="horz" lIns="91440" tIns="45720" rIns="91440" bIns="45720" rtlCol="0" anchor="b">
            <a:normAutofit/>
          </a:bodyPr>
          <a:lstStyle/>
          <a:p>
            <a:pPr defTabSz="457200">
              <a:lnSpc>
                <a:spcPct val="90000"/>
              </a:lnSpc>
            </a:pPr>
            <a:r>
              <a:rPr lang="en-US" sz="5600" b="0" i="0" kern="1200" dirty="0">
                <a:solidFill>
                  <a:schemeClr val="tx2"/>
                </a:solidFill>
                <a:latin typeface="+mj-lt"/>
                <a:ea typeface="+mj-ea"/>
                <a:cs typeface="+mj-cs"/>
              </a:rPr>
              <a:t>Augmented Instrument Practice</a:t>
            </a: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spcBef>
                  <a:spcPts val="0"/>
                </a:spcBef>
                <a:spcAft>
                  <a:spcPts val="600"/>
                </a:spcAft>
                <a:buNone/>
              </a:pPr>
              <a:t>1</a:t>
            </a:fld>
            <a:endParaRPr lang="en-US" sz="2800" b="0" i="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412312" y="2720339"/>
            <a:ext cx="3497580" cy="228601"/>
          </a:xfrm>
        </p:spPr>
        <p:txBody>
          <a:bodyPr vert="horz" lIns="91440" tIns="45720" rIns="91440" bIns="45720" rtlCol="0" anchor="b">
            <a:normAutofit/>
          </a:bodyPr>
          <a:lstStyle/>
          <a:p>
            <a:pPr>
              <a:lnSpc>
                <a:spcPct val="90000"/>
              </a:lnSpc>
              <a:spcAft>
                <a:spcPts val="600"/>
              </a:spcAft>
            </a:pPr>
            <a:r>
              <a:rPr lang="en-US" sz="1000" b="0" i="0" kern="1200">
                <a:solidFill>
                  <a:schemeClr val="bg2">
                    <a:alpha val="8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pic>
        <p:nvPicPr>
          <p:cNvPr id="141" name="Picture 140">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3" name="Picture 142">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5" name="Oval 144">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7" name="Picture 146">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9" name="Picture 148">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1" name="Rectangle 150">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3" name="Rectangle 152">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5"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134" name="Google Shape;134;p25"/>
          <p:cNvSpPr txBox="1">
            <a:spLocks noGrp="1"/>
          </p:cNvSpPr>
          <p:nvPr>
            <p:ph type="title"/>
          </p:nvPr>
        </p:nvSpPr>
        <p:spPr>
          <a:xfrm>
            <a:off x="486697" y="471950"/>
            <a:ext cx="6939116" cy="762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solidFill>
                  <a:srgbClr val="EBEBEB"/>
                </a:solidFill>
              </a:rPr>
              <a:t>Transmits wirelessly</a:t>
            </a:r>
          </a:p>
        </p:txBody>
      </p:sp>
      <p:sp>
        <p:nvSpPr>
          <p:cNvPr id="157" name="Rectangle 156">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19</a:t>
            </a:fld>
            <a:endParaRPr lang="en-US" sz="2800">
              <a:solidFill>
                <a:srgbClr val="FFFFFF"/>
              </a:solidFill>
            </a:endParaRPr>
          </a:p>
        </p:txBody>
      </p:sp>
      <p:sp>
        <p:nvSpPr>
          <p:cNvPr id="159" name="Freeform: Shape 158">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2" cy="3821950"/>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137" name="Google Shape;135;p25">
            <a:extLst>
              <a:ext uri="{FF2B5EF4-FFF2-40B4-BE49-F238E27FC236}">
                <a16:creationId xmlns:a16="http://schemas.microsoft.com/office/drawing/2014/main" id="{E7ED71B7-8A27-21BD-5CD7-E9D1A51FDCC9}"/>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040805273"/>
              </p:ext>
            </p:extLst>
          </p:nvPr>
        </p:nvGraphicFramePr>
        <p:xfrm>
          <a:off x="486697" y="2107692"/>
          <a:ext cx="8171528" cy="255320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13"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15"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17"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9"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1"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3"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29"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1"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20</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9" name="Rectangle 19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1" name="Rectangle 20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21</a:t>
            </a:fld>
            <a:endParaRPr lang="en-US" sz="2800" b="0" i="0" kern="1200">
              <a:solidFill>
                <a:srgbClr val="FFFFFF"/>
              </a:solidFill>
              <a:latin typeface="+mn-lt"/>
              <a:ea typeface="+mn-ea"/>
              <a:cs typeface="+mn-cs"/>
            </a:endParaRPr>
          </a:p>
        </p:txBody>
      </p:sp>
      <p:sp>
        <p:nvSpPr>
          <p:cNvPr id="20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05" name="Freeform: Shape 20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81" name="Google Shape;181;p33"/>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200" b="0" i="0" kern="1200">
                <a:solidFill>
                  <a:srgbClr val="FFFFFF"/>
                </a:solidFill>
                <a:latin typeface="+mj-lt"/>
                <a:ea typeface="+mj-ea"/>
                <a:cs typeface="+mj-cs"/>
              </a:rPr>
              <a:t>Ethereal Presence (2022)</a:t>
            </a:r>
          </a:p>
        </p:txBody>
      </p:sp>
      <p:sp>
        <p:nvSpPr>
          <p:cNvPr id="182" name="Google Shape;182;p33"/>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300"/>
              <a:t>Utilizes gyroscope and airflow sensors</a:t>
            </a:r>
          </a:p>
          <a:p>
            <a:pPr marL="0" lvl="0" indent="0" defTabSz="457200">
              <a:lnSpc>
                <a:spcPct val="90000"/>
              </a:lnSpc>
              <a:spcBef>
                <a:spcPts val="1000"/>
              </a:spcBef>
              <a:buSzPct val="80000"/>
              <a:buFont typeface="Wingdings 3" charset="2"/>
              <a:buChar char=""/>
            </a:pPr>
            <a:r>
              <a:rPr lang="en-US" sz="13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300"/>
              <a:t>Computer synthesis has 2 main textures:</a:t>
            </a:r>
          </a:p>
          <a:p>
            <a:pPr marL="457200" lvl="0" indent="-342900" defTabSz="457200">
              <a:lnSpc>
                <a:spcPct val="90000"/>
              </a:lnSpc>
              <a:spcBef>
                <a:spcPts val="1000"/>
              </a:spcBef>
              <a:buSzPct val="80000"/>
              <a:buFont typeface="Wingdings 3" charset="2"/>
              <a:buChar char=""/>
            </a:pPr>
            <a:r>
              <a:rPr lang="en-US" sz="1300"/>
              <a:t>Filtered pink noise to provide backing texture</a:t>
            </a:r>
          </a:p>
          <a:p>
            <a:pPr marL="457200" lvl="0" indent="-342900" defTabSz="457200">
              <a:lnSpc>
                <a:spcPct val="90000"/>
              </a:lnSpc>
              <a:spcBef>
                <a:spcPts val="1000"/>
              </a:spcBef>
              <a:buSzPct val="80000"/>
              <a:buFont typeface="Wingdings 3" charset="2"/>
              <a:buChar char=""/>
            </a:pPr>
            <a:r>
              <a:rPr lang="en-US" sz="1300"/>
              <a:t>Modified FM synthesis to provide accompaniment to the soloist</a:t>
            </a:r>
          </a:p>
          <a:p>
            <a:pPr marL="0" lvl="0" indent="0" defTabSz="457200">
              <a:lnSpc>
                <a:spcPct val="90000"/>
              </a:lnSpc>
              <a:spcBef>
                <a:spcPts val="1000"/>
              </a:spcBef>
              <a:buSzPct val="80000"/>
              <a:buFont typeface="Wingdings 3" charset="2"/>
              <a:buChar char=""/>
            </a:pPr>
            <a:r>
              <a:rPr lang="en-US" sz="13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300"/>
              <a:t>Wide tempo variety helps encourage a non-identical performances.</a:t>
            </a:r>
          </a:p>
        </p:txBody>
      </p:sp>
    </p:spTree>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Delay</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 dirty="0"/>
              <a:t>Band-Pass Filter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More coming</a:t>
            </a:r>
            <a:endParaRPr dirty="0"/>
          </a:p>
          <a:p>
            <a:pPr marL="0" lvl="0" indent="0" algn="l" rtl="0">
              <a:spcBef>
                <a:spcPts val="1200"/>
              </a:spcBef>
              <a:spcAft>
                <a:spcPts val="1200"/>
              </a:spcAft>
              <a:buNone/>
            </a:pPr>
            <a:r>
              <a:rPr lang="en" dirty="0"/>
              <a:t>These are the Max patches I am using in the creation of a handful of music utilizing the Cyberinet in addition to other requested patches.</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23</a:t>
            </a:fld>
            <a:endParaRPr lang="en" sz="2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5"/>
        <p:cNvGrpSpPr/>
        <p:nvPr/>
      </p:nvGrpSpPr>
      <p:grpSpPr>
        <a:xfrm>
          <a:off x="0" y="0"/>
          <a:ext cx="0" cy="0"/>
          <a:chOff x="0" y="0"/>
          <a:chExt cx="0" cy="0"/>
        </a:xfrm>
      </p:grpSpPr>
      <p:pic>
        <p:nvPicPr>
          <p:cNvPr id="152" name="Picture 15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4" name="Picture 15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6" name="Oval 15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8" name="Picture 15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0" name="Picture 15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2" name="Rectangle 16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4" name="Rectangle 163">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6"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68" name="Freeform: Shape 16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24</a:t>
            </a:fld>
            <a:endParaRPr lang="en-US" sz="2800" b="0" i="0" kern="1200" dirty="0">
              <a:solidFill>
                <a:srgbClr val="FFFFFF"/>
              </a:solidFill>
              <a:latin typeface="+mn-lt"/>
              <a:ea typeface="+mn-ea"/>
              <a:cs typeface="+mn-cs"/>
            </a:endParaRPr>
          </a:p>
        </p:txBody>
      </p:sp>
      <p:sp>
        <p:nvSpPr>
          <p:cNvPr id="146" name="Google Shape;146;p27"/>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600" b="0" i="0" kern="1200">
                <a:solidFill>
                  <a:srgbClr val="FFFFFF"/>
                </a:solidFill>
                <a:latin typeface="+mj-lt"/>
                <a:ea typeface="+mj-ea"/>
                <a:cs typeface="+mj-cs"/>
              </a:rPr>
              <a:t>Max Patches Continued</a:t>
            </a:r>
          </a:p>
        </p:txBody>
      </p:sp>
      <p:sp>
        <p:nvSpPr>
          <p:cNvPr id="147" name="Google Shape;147;p27"/>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The main 2 max patches included in the library are the two different receive patches. </a:t>
            </a:r>
          </a:p>
          <a:p>
            <a:pPr marL="0" lvl="0" indent="0" defTabSz="457200">
              <a:spcBef>
                <a:spcPts val="1000"/>
              </a:spcBef>
              <a:buSzPct val="80000"/>
              <a:buFont typeface="Wingdings 3" charset="2"/>
              <a:buChar char=""/>
            </a:pPr>
            <a:r>
              <a:rPr lang="en-US"/>
              <a:t>The 2 patches work to receive and process the data coming in from the Cyberinet.</a:t>
            </a:r>
          </a:p>
          <a:p>
            <a:pPr marL="0" lvl="0" indent="0" defTabSz="457200">
              <a:spcBef>
                <a:spcPts val="1000"/>
              </a:spcBef>
              <a:buSzPct val="80000"/>
              <a:buFont typeface="Wingdings 3" charset="2"/>
              <a:buChar char=""/>
            </a:pPr>
            <a:r>
              <a:rPr lang="en-US"/>
              <a:t>Cyberinet.Omnireceive is receiving, mapping, and outputting ALL of the sensor data at the same time.</a:t>
            </a:r>
          </a:p>
          <a:p>
            <a:pPr marL="0" lvl="0" indent="0" defTabSz="457200">
              <a:spcBef>
                <a:spcPts val="1000"/>
              </a:spcBef>
              <a:buSzPct val="80000"/>
              <a:buFont typeface="Wingdings 3" charset="2"/>
              <a:buChar char=""/>
            </a:pPr>
            <a:r>
              <a:rPr lang="en-US"/>
              <a:t>Cyberinet.receive is technically receiving all of the data, but filters out all but one of the sensors and only outputs the selected output.</a:t>
            </a:r>
          </a:p>
        </p:txBody>
      </p:sp>
    </p:spTree>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90" name="Picture 17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1" name="Picture 17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2" name="Oval 17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8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4" name="Picture 18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8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4687338"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a:t>Sending to other programs</a:t>
            </a:r>
          </a:p>
        </p:txBody>
      </p:sp>
      <p:pic>
        <p:nvPicPr>
          <p:cNvPr id="155" name="Picture 154">
            <a:extLst>
              <a:ext uri="{FF2B5EF4-FFF2-40B4-BE49-F238E27FC236}">
                <a16:creationId xmlns:a16="http://schemas.microsoft.com/office/drawing/2014/main" id="{C2425167-A1A3-5BCD-D32A-67C457520AAF}"/>
              </a:ext>
              <a:ext uri="{C183D7F6-B498-43B3-948B-1728B52AA6E4}">
                <adec:decorative xmlns:adec="http://schemas.microsoft.com/office/drawing/2017/decorative" val="1"/>
              </a:ext>
            </a:extLst>
          </p:cNvPr>
          <p:cNvPicPr>
            <a:picLocks noChangeAspect="1"/>
          </p:cNvPicPr>
          <p:nvPr/>
        </p:nvPicPr>
        <p:blipFill rotWithShape="1">
          <a:blip r:embed="rId8"/>
          <a:srcRect l="29534" r="32354"/>
          <a:stretch/>
        </p:blipFill>
        <p:spPr>
          <a:xfrm>
            <a:off x="5661114" y="10"/>
            <a:ext cx="3484993" cy="5143490"/>
          </a:xfrm>
          <a:prstGeom prst="rect">
            <a:avLst/>
          </a:prstGeom>
        </p:spPr>
      </p:pic>
      <p:sp>
        <p:nvSpPr>
          <p:cNvPr id="196" name="Rectangle 187">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25</a:t>
            </a:fld>
            <a:endParaRPr lang="en-US" sz="2800"/>
          </a:p>
        </p:txBody>
      </p:sp>
      <p:sp>
        <p:nvSpPr>
          <p:cNvPr id="153" name="Google Shape;153;p28"/>
          <p:cNvSpPr txBox="1">
            <a:spLocks noGrp="1"/>
          </p:cNvSpPr>
          <p:nvPr>
            <p:ph type="body" idx="1"/>
          </p:nvPr>
        </p:nvSpPr>
        <p:spPr>
          <a:xfrm>
            <a:off x="488001" y="1828800"/>
            <a:ext cx="4687338"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4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endParaRPr lang="en-US" sz="1400"/>
          </a:p>
          <a:p>
            <a:pPr marL="0" lvl="0" indent="0" defTabSz="457200">
              <a:lnSpc>
                <a:spcPct val="90000"/>
              </a:lnSpc>
              <a:spcBef>
                <a:spcPts val="1000"/>
              </a:spcBef>
              <a:buSzPct val="80000"/>
              <a:buFont typeface="Wingdings 3" charset="2"/>
              <a:buChar char=""/>
            </a:pPr>
            <a:r>
              <a:rPr lang="en-US" sz="1400"/>
              <a:t>Another option is to send the data to Max as shown then transmit the data via OSC. This can be useful for processing data and sending it to other devices since the Cyberinet can only be connected to one host device at a time.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pic>
        <p:nvPicPr>
          <p:cNvPr id="186" name="Picture 18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8" name="Picture 18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0" name="Oval 18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2" name="Picture 19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4" name="Picture 19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6" name="Rectangle 19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8" name="Rectangle 19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02" name="Freeform: Shape 20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204" name="Rectangle 20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26</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Contains code, diagrams, and other information</a:t>
            </a:r>
            <a:endParaRPr/>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7" name="Picture 24">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8" name="Picture 26">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9" name="Oval 28">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0">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32">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2" name="Rectangle 34">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28</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24750482"/>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37077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746409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54" name="Picture 23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55" name="Picture 24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56" name="Oval 24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7" name="Picture 24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8" name="Picture 24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9" name="Rectangle 24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8">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260" name="Rectangle 25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29</a:t>
            </a:fld>
            <a:endParaRPr lang="en-US"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48" name="Picture 24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50" name="Picture 24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52" name="Oval 25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4" name="Picture 25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6" name="Picture 25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8" name="Rectangle 25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8">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Future directions include</a:t>
            </a:r>
          </a:p>
        </p:txBody>
      </p:sp>
      <p:sp>
        <p:nvSpPr>
          <p:cNvPr id="260" name="Rectangle 259">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30</a:t>
            </a:fld>
            <a:endParaRPr lang="en-US" sz="2800"/>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827088" y="2062717"/>
            <a:ext cx="3297237" cy="1842976"/>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31</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32</a:t>
            </a:fld>
            <a:endParaRPr lang="en-US" sz="2800"/>
          </a:p>
        </p:txBody>
      </p:sp>
    </p:spTree>
    <p:extLst>
      <p:ext uri="{BB962C8B-B14F-4D97-AF65-F5344CB8AC3E}">
        <p14:creationId xmlns:p14="http://schemas.microsoft.com/office/powerpoint/2010/main" val="23479000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13"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15"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17"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9"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1"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3"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29"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1"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1" name="Rectangle 21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3" name="Rectangle 21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34</a:t>
            </a:fld>
            <a:endParaRPr lang="en-US" sz="2800" b="0" i="0" kern="1200">
              <a:solidFill>
                <a:srgbClr val="FFFFFF"/>
              </a:solidFill>
              <a:latin typeface="+mn-lt"/>
              <a:ea typeface="+mn-ea"/>
              <a:cs typeface="+mn-cs"/>
            </a:endParaRPr>
          </a:p>
        </p:txBody>
      </p:sp>
      <p:sp>
        <p:nvSpPr>
          <p:cNvPr id="21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17" name="Freeform: Shape 21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93" name="Google Shape;193;p35"/>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300" b="0" i="0" kern="1200">
                <a:solidFill>
                  <a:srgbClr val="FFFFFF"/>
                </a:solidFill>
                <a:latin typeface="+mj-lt"/>
                <a:ea typeface="+mj-ea"/>
                <a:cs typeface="+mj-cs"/>
              </a:rPr>
              <a:t>Raindrops on a Tin Roof (2022-2023)</a:t>
            </a:r>
          </a:p>
        </p:txBody>
      </p:sp>
      <p:sp>
        <p:nvSpPr>
          <p:cNvPr id="194" name="Google Shape;194;p35"/>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Utilizes all the included sensors:</a:t>
            </a:r>
          </a:p>
          <a:p>
            <a:pPr marL="285750" indent="-285750" defTabSz="457200">
              <a:spcBef>
                <a:spcPts val="1000"/>
              </a:spcBef>
              <a:buSzPct val="80000"/>
              <a:buFont typeface="Wingdings 3" charset="2"/>
              <a:buChar char=""/>
            </a:pPr>
            <a:r>
              <a:rPr lang="en-US" dirty="0"/>
              <a:t>G</a:t>
            </a:r>
            <a:r>
              <a:rPr lang="en-US"/>
              <a:t>yroscope/accelerometer</a:t>
            </a:r>
          </a:p>
          <a:p>
            <a:pPr marL="285750" indent="-285750" defTabSz="457200">
              <a:spcBef>
                <a:spcPts val="1000"/>
              </a:spcBef>
              <a:buSzPct val="80000"/>
              <a:buFont typeface="Wingdings 3" charset="2"/>
              <a:buChar char=""/>
            </a:pPr>
            <a:r>
              <a:rPr lang="en-US" dirty="0"/>
              <a:t>A</a:t>
            </a:r>
            <a:r>
              <a:rPr lang="en-US"/>
              <a:t>irflow</a:t>
            </a:r>
          </a:p>
          <a:p>
            <a:pPr marL="285750" indent="-285750" defTabSz="457200">
              <a:spcBef>
                <a:spcPts val="1000"/>
              </a:spcBef>
              <a:buSzPct val="80000"/>
              <a:buFont typeface="Wingdings 3" charset="2"/>
              <a:buChar char=""/>
            </a:pPr>
            <a:r>
              <a:rPr lang="en-US" dirty="0"/>
              <a:t>B</a:t>
            </a:r>
            <a:r>
              <a:rPr lang="en-US"/>
              <a:t>uttons</a:t>
            </a:r>
          </a:p>
          <a:p>
            <a:pPr marL="285750" indent="-285750" defTabSz="457200">
              <a:spcBef>
                <a:spcPts val="1000"/>
              </a:spcBef>
              <a:buSzPct val="80000"/>
              <a:buFont typeface="Wingdings 3" charset="2"/>
              <a:buChar char=""/>
            </a:pPr>
            <a:endParaRPr lang="en-US"/>
          </a:p>
        </p:txBody>
      </p:sp>
    </p:spTree>
  </p:cSld>
  <p:clrMapOvr>
    <a:overrideClrMapping bg1="lt1" tx1="dk1" bg2="lt2" tx2="dk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4434748" y="0"/>
            <a:ext cx="3989704" cy="51435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r>
              <a:rPr lang="en-US" dirty="0"/>
              <a:t>Completely acoustic.</a:t>
            </a:r>
          </a:p>
          <a:p>
            <a:r>
              <a:rPr lang="en-US" dirty="0"/>
              <a:t>Generally looking to improve an instrument or crate a new one</a:t>
            </a:r>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p:txBody>
          <a:bodyPr/>
          <a:lstStyle/>
          <a:p>
            <a:r>
              <a:rPr lang="en-US" dirty="0"/>
              <a:t>Mid-20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r>
              <a:rPr lang="en-US" dirty="0"/>
              <a:t>Mainly acoustic, more electronic as electronics and computers are invented and improved. </a:t>
            </a:r>
          </a:p>
          <a:p>
            <a:r>
              <a:rPr lang="en-US" dirty="0"/>
              <a:t>Generally exploring new timbres</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p:txBody>
          <a:bodyPr/>
          <a:lstStyle/>
          <a:p>
            <a:r>
              <a:rPr lang="en-US" dirty="0"/>
              <a:t>Modern</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r>
              <a:rPr lang="en-US" dirty="0"/>
              <a:t>Generally, include electronic capabilities, especially as technology continually improves.</a:t>
            </a:r>
          </a:p>
          <a:p>
            <a:r>
              <a:rPr lang="en-US" dirty="0"/>
              <a:t>Exploring new timbres and instrument functionality.</a:t>
            </a:r>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2077966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8">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83" name="Rectangle 8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4</a:t>
            </a:fld>
            <a:endParaRPr lang="en"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pic>
        <p:nvPicPr>
          <p:cNvPr id="76" name="Picture 7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8" name="Picture 7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0" name="Oval 7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84" name="Picture 8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6" name="Rectangle 8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8" name="Rectangle 8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90" name="Rectangle 8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5</a:t>
            </a:fld>
            <a:endParaRPr lang="en-US" sz="2800" b="0" i="0" kern="1200" dirty="0">
              <a:solidFill>
                <a:schemeClr val="tx1">
                  <a:tint val="75000"/>
                </a:schemeClr>
              </a:solidFill>
              <a:latin typeface="+mn-lt"/>
              <a:ea typeface="+mn-ea"/>
              <a:cs typeface="+mn-cs"/>
            </a:endParaRP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Opens near-unlimited sound and control possibilities with minimal additional knowledge.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Prototype</a:t>
            </a:r>
            <a:endParaRPr dirty="0">
              <a:solidFill>
                <a:schemeClr val="tx1"/>
              </a:solidFill>
            </a:endParaRPr>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1446725"/>
            <a:ext cx="3909024" cy="2250061"/>
          </a:xfrm>
          <a:prstGeom prst="rect">
            <a:avLst/>
          </a:prstGeom>
          <a:noFill/>
          <a:ln>
            <a:noFill/>
          </a:ln>
        </p:spPr>
      </p:pic>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6</a:t>
            </a:fld>
            <a:endParaRPr lang="en"/>
          </a:p>
        </p:txBody>
      </p:sp>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6117465" y="3915177"/>
            <a:ext cx="590226" cy="369332"/>
          </a:xfrm>
          <a:prstGeom prst="rect">
            <a:avLst/>
          </a:prstGeom>
          <a:noFill/>
        </p:spPr>
        <p:txBody>
          <a:bodyPr wrap="none" rtlCol="0">
            <a:spAutoFit/>
          </a:bodyPr>
          <a:lstStyle/>
          <a:p>
            <a:r>
              <a:rPr lang="en-US" dirty="0"/>
              <a:t>Top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Button Board prototype</a:t>
            </a:r>
            <a:endParaRPr dirty="0">
              <a:solidFill>
                <a:schemeClr val="tx1"/>
              </a:solidFill>
            </a:endParaRPr>
          </a:p>
        </p:txBody>
      </p:sp>
      <p:pic>
        <p:nvPicPr>
          <p:cNvPr id="84" name="Google Shape;84;p17" descr="Cyberinet button prototype"/>
          <p:cNvPicPr preferRelativeResize="0"/>
          <p:nvPr/>
        </p:nvPicPr>
        <p:blipFill rotWithShape="1">
          <a:blip r:embed="rId3">
            <a:alphaModFix/>
          </a:blip>
          <a:srcRect l="16363" t="20734" r="22783" b="32343"/>
          <a:stretch/>
        </p:blipFill>
        <p:spPr>
          <a:xfrm>
            <a:off x="2670725" y="321226"/>
            <a:ext cx="3802548" cy="3909350"/>
          </a:xfrm>
          <a:prstGeom prst="rect">
            <a:avLst/>
          </a:prstGeom>
          <a:noFill/>
          <a:ln>
            <a:noFill/>
          </a:ln>
        </p:spPr>
      </p:pic>
      <p:sp>
        <p:nvSpPr>
          <p:cNvPr id="3" name="Slide Number Placeholder 2">
            <a:extLst>
              <a:ext uri="{FF2B5EF4-FFF2-40B4-BE49-F238E27FC236}">
                <a16:creationId xmlns:a16="http://schemas.microsoft.com/office/drawing/2014/main" id="{46A1994A-8E17-9AD2-A4FD-71A23BAC36F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8"/>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34" name="Freeform: Shape 13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8</a:t>
            </a:fld>
            <a:endParaRPr lang="en-US" sz="2800" b="0" i="0" kern="1200">
              <a:solidFill>
                <a:srgbClr val="FFFFFF"/>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rgbClr val="FFFFFF"/>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100" dirty="0"/>
              <a:t>Main Unit:</a:t>
            </a:r>
          </a:p>
          <a:p>
            <a:pPr marL="457200" lvl="0" indent="-342900" defTabSz="457200">
              <a:lnSpc>
                <a:spcPct val="90000"/>
              </a:lnSpc>
              <a:spcBef>
                <a:spcPts val="1000"/>
              </a:spcBef>
              <a:buSzPct val="80000"/>
              <a:buFont typeface="Wingdings 3" charset="2"/>
              <a:buChar char=""/>
            </a:pPr>
            <a:r>
              <a:rPr lang="en-US" sz="1100" dirty="0"/>
              <a:t>Lithium Ion battery to power the device.</a:t>
            </a:r>
          </a:p>
          <a:p>
            <a:pPr marL="457200" lvl="0" indent="-342900" defTabSz="457200">
              <a:lnSpc>
                <a:spcPct val="90000"/>
              </a:lnSpc>
              <a:spcBef>
                <a:spcPts val="1000"/>
              </a:spcBef>
              <a:buSzPct val="80000"/>
              <a:buFont typeface="Wingdings 3" charset="2"/>
              <a:buChar char=""/>
            </a:pPr>
            <a:r>
              <a:rPr lang="en-US" sz="110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100" dirty="0"/>
              <a:t>MPU-6050 board. (6 axis gyroscope and accelerometer)</a:t>
            </a:r>
          </a:p>
          <a:p>
            <a:pPr marL="457200" lvl="0" indent="-342900" defTabSz="457200">
              <a:lnSpc>
                <a:spcPct val="90000"/>
              </a:lnSpc>
              <a:spcBef>
                <a:spcPts val="1000"/>
              </a:spcBef>
              <a:buSzPct val="80000"/>
              <a:buFont typeface="Wingdings 3" charset="2"/>
              <a:buChar char=""/>
            </a:pPr>
            <a:r>
              <a:rPr lang="en-US" sz="1100" dirty="0"/>
              <a:t>SDP-31 board. (measures air pressure and temperature)</a:t>
            </a:r>
          </a:p>
          <a:p>
            <a:pPr marL="457200" lvl="0" indent="-342900" defTabSz="457200">
              <a:lnSpc>
                <a:spcPct val="90000"/>
              </a:lnSpc>
              <a:spcBef>
                <a:spcPts val="1000"/>
              </a:spcBef>
              <a:buSzPct val="80000"/>
              <a:buFont typeface="Wingdings 3" charset="2"/>
              <a:buChar char=""/>
            </a:pPr>
            <a:r>
              <a:rPr lang="en-US" sz="1100" dirty="0"/>
              <a:t>ESP-32 DEVKIT board. (microcontroller and transmitter)</a:t>
            </a:r>
          </a:p>
          <a:p>
            <a:pPr marL="457200" lvl="0" indent="-342900" defTabSz="457200">
              <a:lnSpc>
                <a:spcPct val="90000"/>
              </a:lnSpc>
              <a:spcBef>
                <a:spcPts val="1000"/>
              </a:spcBef>
              <a:buSzPct val="80000"/>
              <a:buFont typeface="Wingdings 3" charset="2"/>
              <a:buChar char=""/>
            </a:pPr>
            <a:r>
              <a:rPr lang="en-US" sz="1100" dirty="0"/>
              <a:t>2 programmable LEDs.</a:t>
            </a:r>
          </a:p>
          <a:p>
            <a:pPr marL="0" lvl="0" indent="0" defTabSz="457200">
              <a:lnSpc>
                <a:spcPct val="90000"/>
              </a:lnSpc>
              <a:spcBef>
                <a:spcPts val="1000"/>
              </a:spcBef>
              <a:buSzPct val="80000"/>
              <a:buFont typeface="Wingdings 3" charset="2"/>
              <a:buChar char=""/>
            </a:pPr>
            <a:r>
              <a:rPr lang="en-US" sz="1100" dirty="0"/>
              <a:t>Secondary Unit:</a:t>
            </a:r>
          </a:p>
          <a:p>
            <a:pPr marL="457200" lvl="0" indent="-342900" defTabSz="457200">
              <a:lnSpc>
                <a:spcPct val="90000"/>
              </a:lnSpc>
              <a:spcBef>
                <a:spcPts val="1000"/>
              </a:spcBef>
              <a:buSzPct val="80000"/>
              <a:buFont typeface="Wingdings 3" charset="2"/>
              <a:buChar char=""/>
            </a:pPr>
            <a:r>
              <a:rPr lang="en-US" sz="1100" dirty="0"/>
              <a:t>2 momentary switches with independently programmable LEDs</a:t>
            </a:r>
          </a:p>
        </p:txBody>
      </p:sp>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253</TotalTime>
  <Words>1260</Words>
  <Application>Microsoft Office PowerPoint</Application>
  <PresentationFormat>On-screen Show (16:9)</PresentationFormat>
  <Paragraphs>165</Paragraphs>
  <Slides>37</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Century Gothic</vt:lpstr>
      <vt:lpstr>Wingdings 3</vt:lpstr>
      <vt:lpstr>Arial</vt:lpstr>
      <vt:lpstr>Futura Medium</vt:lpstr>
      <vt:lpstr>Oswald</vt:lpstr>
      <vt:lpstr>Ion</vt:lpstr>
      <vt:lpstr>Working with the Cyberinet</vt:lpstr>
      <vt:lpstr>Augmented Instrument Practice</vt:lpstr>
      <vt:lpstr>What is an Augmented Instrument?</vt:lpstr>
      <vt:lpstr>Eras of Augmented Instruments</vt:lpstr>
      <vt:lpstr>Cybernetic + Clarinet</vt:lpstr>
      <vt:lpstr>Why use this Instrument?</vt:lpstr>
      <vt:lpstr>PowerPoint Presentation</vt:lpstr>
      <vt:lpstr>PowerPoint Presentation</vt:lpstr>
      <vt:lpstr>Components included</vt:lpstr>
      <vt:lpstr>PowerPoint Presentation</vt:lpstr>
      <vt:lpstr>PowerPoint Presentation</vt:lpstr>
      <vt:lpstr>Optional add-ons</vt:lpstr>
      <vt:lpstr>Music</vt:lpstr>
      <vt:lpstr>Puzzle of a Park (2023)</vt:lpstr>
      <vt:lpstr>PowerPoint Presentation</vt:lpstr>
      <vt:lpstr>Assembling the Unit</vt:lpstr>
      <vt:lpstr>PowerPoint Presentation</vt:lpstr>
      <vt:lpstr>How it works</vt:lpstr>
      <vt:lpstr>Collects data</vt:lpstr>
      <vt:lpstr>Transmits wirelessly</vt:lpstr>
      <vt:lpstr>Music</vt:lpstr>
      <vt:lpstr>Ethereal Presence (2022)</vt:lpstr>
      <vt:lpstr>PowerPoint Presentation</vt:lpstr>
      <vt:lpstr>processing/manipulation in Max</vt:lpstr>
      <vt:lpstr>Max Patches Continued</vt:lpstr>
      <vt:lpstr>Sending to other programs</vt:lpstr>
      <vt:lpstr>Online Resources</vt:lpstr>
      <vt:lpstr>Github Repo</vt:lpstr>
      <vt:lpstr>Code, Patches and Diagrams</vt:lpstr>
      <vt:lpstr>Future Directions</vt:lpstr>
      <vt:lpstr>Future directions include</vt:lpstr>
      <vt:lpstr>All the compositions are available in Max.</vt:lpstr>
      <vt:lpstr>Questions?</vt:lpstr>
      <vt:lpstr>Music</vt:lpstr>
      <vt:lpstr>Raindrops on a Tin Roof (2022-2023)</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13</cp:revision>
  <dcterms:modified xsi:type="dcterms:W3CDTF">2023-04-02T20:43:23Z</dcterms:modified>
</cp:coreProperties>
</file>